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6" r:id="rId2"/>
    <p:sldId id="265" r:id="rId3"/>
    <p:sldId id="312" r:id="rId4"/>
    <p:sldId id="308" r:id="rId5"/>
    <p:sldId id="313" r:id="rId6"/>
    <p:sldId id="304" r:id="rId7"/>
    <p:sldId id="305" r:id="rId8"/>
    <p:sldId id="310" r:id="rId9"/>
    <p:sldId id="311" r:id="rId10"/>
    <p:sldId id="306" r:id="rId11"/>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92949" autoAdjust="0"/>
  </p:normalViewPr>
  <p:slideViewPr>
    <p:cSldViewPr snapToGrid="0">
      <p:cViewPr varScale="1">
        <p:scale>
          <a:sx n="119" d="100"/>
          <a:sy n="119" d="100"/>
        </p:scale>
        <p:origin x="96"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mid Heidary" userId="da9c3cbd-40d0-4e59-9410-4b58e58ccaf3" providerId="ADAL" clId="{AD4F877E-3EF3-4C23-B923-6B59BE065D62}"/>
    <pc:docChg chg="undo redo custSel modSld">
      <pc:chgData name="Hamid Heidary" userId="da9c3cbd-40d0-4e59-9410-4b58e58ccaf3" providerId="ADAL" clId="{AD4F877E-3EF3-4C23-B923-6B59BE065D62}" dt="2022-02-24T17:26:38.587" v="444" actId="20577"/>
      <pc:docMkLst>
        <pc:docMk/>
      </pc:docMkLst>
      <pc:sldChg chg="modSp mod">
        <pc:chgData name="Hamid Heidary" userId="da9c3cbd-40d0-4e59-9410-4b58e58ccaf3" providerId="ADAL" clId="{AD4F877E-3EF3-4C23-B923-6B59BE065D62}" dt="2022-02-24T16:50:29.727" v="286" actId="20577"/>
        <pc:sldMkLst>
          <pc:docMk/>
          <pc:sldMk cId="1627299249" sldId="304"/>
        </pc:sldMkLst>
        <pc:spChg chg="mod">
          <ac:chgData name="Hamid Heidary" userId="da9c3cbd-40d0-4e59-9410-4b58e58ccaf3" providerId="ADAL" clId="{AD4F877E-3EF3-4C23-B923-6B59BE065D62}" dt="2022-02-24T16:38:32.130" v="83" actId="20577"/>
          <ac:spMkLst>
            <pc:docMk/>
            <pc:sldMk cId="1627299249" sldId="304"/>
            <ac:spMk id="2" creationId="{C95BCDCC-A590-4296-B284-3B794804D0EF}"/>
          </ac:spMkLst>
        </pc:spChg>
        <pc:spChg chg="mod">
          <ac:chgData name="Hamid Heidary" userId="da9c3cbd-40d0-4e59-9410-4b58e58ccaf3" providerId="ADAL" clId="{AD4F877E-3EF3-4C23-B923-6B59BE065D62}" dt="2022-02-24T16:50:29.727" v="286" actId="20577"/>
          <ac:spMkLst>
            <pc:docMk/>
            <pc:sldMk cId="1627299249" sldId="304"/>
            <ac:spMk id="3" creationId="{F94FF344-13EB-4EF3-930F-127DF56BE338}"/>
          </ac:spMkLst>
        </pc:spChg>
      </pc:sldChg>
      <pc:sldChg chg="modSp mod">
        <pc:chgData name="Hamid Heidary" userId="da9c3cbd-40d0-4e59-9410-4b58e58ccaf3" providerId="ADAL" clId="{AD4F877E-3EF3-4C23-B923-6B59BE065D62}" dt="2022-02-24T17:26:38.587" v="444" actId="20577"/>
        <pc:sldMkLst>
          <pc:docMk/>
          <pc:sldMk cId="168256408" sldId="305"/>
        </pc:sldMkLst>
        <pc:spChg chg="mod">
          <ac:chgData name="Hamid Heidary" userId="da9c3cbd-40d0-4e59-9410-4b58e58ccaf3" providerId="ADAL" clId="{AD4F877E-3EF3-4C23-B923-6B59BE065D62}" dt="2022-02-24T16:38:46.039" v="85" actId="20577"/>
          <ac:spMkLst>
            <pc:docMk/>
            <pc:sldMk cId="168256408" sldId="305"/>
            <ac:spMk id="2" creationId="{C95BCDCC-A590-4296-B284-3B794804D0EF}"/>
          </ac:spMkLst>
        </pc:spChg>
        <pc:spChg chg="mod">
          <ac:chgData name="Hamid Heidary" userId="da9c3cbd-40d0-4e59-9410-4b58e58ccaf3" providerId="ADAL" clId="{AD4F877E-3EF3-4C23-B923-6B59BE065D62}" dt="2022-02-24T17:26:38.587" v="444" actId="20577"/>
          <ac:spMkLst>
            <pc:docMk/>
            <pc:sldMk cId="168256408" sldId="305"/>
            <ac:spMk id="3" creationId="{F94FF344-13EB-4EF3-930F-127DF56BE338}"/>
          </ac:spMkLst>
        </pc:spChg>
      </pc:sldChg>
      <pc:sldChg chg="modSp mod">
        <pc:chgData name="Hamid Heidary" userId="da9c3cbd-40d0-4e59-9410-4b58e58ccaf3" providerId="ADAL" clId="{AD4F877E-3EF3-4C23-B923-6B59BE065D62}" dt="2022-02-24T16:41:37.958" v="101" actId="27636"/>
        <pc:sldMkLst>
          <pc:docMk/>
          <pc:sldMk cId="4107533729" sldId="308"/>
        </pc:sldMkLst>
        <pc:spChg chg="mod">
          <ac:chgData name="Hamid Heidary" userId="da9c3cbd-40d0-4e59-9410-4b58e58ccaf3" providerId="ADAL" clId="{AD4F877E-3EF3-4C23-B923-6B59BE065D62}" dt="2022-02-24T16:41:37.958" v="101" actId="27636"/>
          <ac:spMkLst>
            <pc:docMk/>
            <pc:sldMk cId="4107533729" sldId="308"/>
            <ac:spMk id="17" creationId="{62ED594F-D24A-440B-A310-A96B5DA87179}"/>
          </ac:spMkLst>
        </pc:spChg>
      </pc:sldChg>
      <pc:sldChg chg="modSp mod">
        <pc:chgData name="Hamid Heidary" userId="da9c3cbd-40d0-4e59-9410-4b58e58ccaf3" providerId="ADAL" clId="{AD4F877E-3EF3-4C23-B923-6B59BE065D62}" dt="2022-02-24T17:21:36.361" v="394" actId="20577"/>
        <pc:sldMkLst>
          <pc:docMk/>
          <pc:sldMk cId="1615684477" sldId="310"/>
        </pc:sldMkLst>
        <pc:spChg chg="mod">
          <ac:chgData name="Hamid Heidary" userId="da9c3cbd-40d0-4e59-9410-4b58e58ccaf3" providerId="ADAL" clId="{AD4F877E-3EF3-4C23-B923-6B59BE065D62}" dt="2022-02-24T16:51:15.648" v="290" actId="20577"/>
          <ac:spMkLst>
            <pc:docMk/>
            <pc:sldMk cId="1615684477" sldId="310"/>
            <ac:spMk id="2" creationId="{C95BCDCC-A590-4296-B284-3B794804D0EF}"/>
          </ac:spMkLst>
        </pc:spChg>
        <pc:spChg chg="mod">
          <ac:chgData name="Hamid Heidary" userId="da9c3cbd-40d0-4e59-9410-4b58e58ccaf3" providerId="ADAL" clId="{AD4F877E-3EF3-4C23-B923-6B59BE065D62}" dt="2022-02-24T17:21:36.361" v="394" actId="20577"/>
          <ac:spMkLst>
            <pc:docMk/>
            <pc:sldMk cId="1615684477" sldId="310"/>
            <ac:spMk id="3" creationId="{F94FF344-13EB-4EF3-930F-127DF56BE338}"/>
          </ac:spMkLst>
        </pc:spChg>
      </pc:sldChg>
      <pc:sldChg chg="modSp mod">
        <pc:chgData name="Hamid Heidary" userId="da9c3cbd-40d0-4e59-9410-4b58e58ccaf3" providerId="ADAL" clId="{AD4F877E-3EF3-4C23-B923-6B59BE065D62}" dt="2022-02-24T17:24:59.429" v="443" actId="20577"/>
        <pc:sldMkLst>
          <pc:docMk/>
          <pc:sldMk cId="46143061" sldId="311"/>
        </pc:sldMkLst>
        <pc:spChg chg="mod">
          <ac:chgData name="Hamid Heidary" userId="da9c3cbd-40d0-4e59-9410-4b58e58ccaf3" providerId="ADAL" clId="{AD4F877E-3EF3-4C23-B923-6B59BE065D62}" dt="2022-02-24T17:24:02.987" v="408" actId="14100"/>
          <ac:spMkLst>
            <pc:docMk/>
            <pc:sldMk cId="46143061" sldId="311"/>
            <ac:spMk id="2" creationId="{C95BCDCC-A590-4296-B284-3B794804D0EF}"/>
          </ac:spMkLst>
        </pc:spChg>
        <pc:spChg chg="mod">
          <ac:chgData name="Hamid Heidary" userId="da9c3cbd-40d0-4e59-9410-4b58e58ccaf3" providerId="ADAL" clId="{AD4F877E-3EF3-4C23-B923-6B59BE065D62}" dt="2022-02-24T17:24:59.429" v="443" actId="20577"/>
          <ac:spMkLst>
            <pc:docMk/>
            <pc:sldMk cId="46143061" sldId="311"/>
            <ac:spMk id="3" creationId="{F94FF344-13EB-4EF3-930F-127DF56BE33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dirty="0"/>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C0113414-6887-42F8-9502-39F43C090865}" type="datetimeFigureOut">
              <a:rPr lang="en-US" smtClean="0"/>
              <a:t>2/28/2023</a:t>
            </a:fld>
            <a:endParaRPr lang="en-US" dirty="0"/>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dirty="0"/>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5049197D-8F64-4AC2-B04C-3F83EEC6D8C3}" type="slidenum">
              <a:rPr lang="en-US" smtClean="0"/>
              <a:t>‹#›</a:t>
            </a:fld>
            <a:endParaRPr lang="en-US" dirty="0"/>
          </a:p>
        </p:txBody>
      </p:sp>
    </p:spTree>
    <p:extLst>
      <p:ext uri="{BB962C8B-B14F-4D97-AF65-F5344CB8AC3E}">
        <p14:creationId xmlns:p14="http://schemas.microsoft.com/office/powerpoint/2010/main" val="3781174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use the funds to provide street and paving improvements in the City focusing on Collectors and Arterials.   Part of the street improvements include the repair of curb gutter and sidewalk, updating existing curb ramps to meet ADA compliance. we will install new. traffic calming measures and repair any street drainage and signing as striping as necessary for the paving and concrete improvements</a:t>
            </a:r>
          </a:p>
        </p:txBody>
      </p:sp>
      <p:sp>
        <p:nvSpPr>
          <p:cNvPr id="4" name="Slide Number Placeholder 3"/>
          <p:cNvSpPr>
            <a:spLocks noGrp="1"/>
          </p:cNvSpPr>
          <p:nvPr>
            <p:ph type="sldNum" sz="quarter" idx="10"/>
          </p:nvPr>
        </p:nvSpPr>
        <p:spPr/>
        <p:txBody>
          <a:bodyPr/>
          <a:lstStyle/>
          <a:p>
            <a:fld id="{780C0E6F-A269-4F29-A423-FC1A0BD2DF40}" type="slidenum">
              <a:rPr lang="en-US" smtClean="0"/>
              <a:t>2</a:t>
            </a:fld>
            <a:endParaRPr lang="en-US" dirty="0"/>
          </a:p>
        </p:txBody>
      </p:sp>
    </p:spTree>
    <p:extLst>
      <p:ext uri="{BB962C8B-B14F-4D97-AF65-F5344CB8AC3E}">
        <p14:creationId xmlns:p14="http://schemas.microsoft.com/office/powerpoint/2010/main" val="418621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0C0E6F-A269-4F29-A423-FC1A0BD2DF40}" type="slidenum">
              <a:rPr lang="en-US" smtClean="0"/>
              <a:t>4</a:t>
            </a:fld>
            <a:endParaRPr lang="en-US" dirty="0"/>
          </a:p>
        </p:txBody>
      </p:sp>
    </p:spTree>
    <p:extLst>
      <p:ext uri="{BB962C8B-B14F-4D97-AF65-F5344CB8AC3E}">
        <p14:creationId xmlns:p14="http://schemas.microsoft.com/office/powerpoint/2010/main" val="1156852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0C0E6F-A269-4F29-A423-FC1A0BD2DF40}" type="slidenum">
              <a:rPr lang="en-US" smtClean="0"/>
              <a:t>5</a:t>
            </a:fld>
            <a:endParaRPr lang="en-US" dirty="0"/>
          </a:p>
        </p:txBody>
      </p:sp>
    </p:spTree>
    <p:extLst>
      <p:ext uri="{BB962C8B-B14F-4D97-AF65-F5344CB8AC3E}">
        <p14:creationId xmlns:p14="http://schemas.microsoft.com/office/powerpoint/2010/main" val="1152952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0C0E6F-A269-4F29-A423-FC1A0BD2DF40}" type="slidenum">
              <a:rPr lang="en-US" smtClean="0"/>
              <a:t>6</a:t>
            </a:fld>
            <a:endParaRPr lang="en-US" dirty="0"/>
          </a:p>
        </p:txBody>
      </p:sp>
    </p:spTree>
    <p:extLst>
      <p:ext uri="{BB962C8B-B14F-4D97-AF65-F5344CB8AC3E}">
        <p14:creationId xmlns:p14="http://schemas.microsoft.com/office/powerpoint/2010/main" val="1432472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0C0E6F-A269-4F29-A423-FC1A0BD2DF40}" type="slidenum">
              <a:rPr lang="en-US" smtClean="0"/>
              <a:t>7</a:t>
            </a:fld>
            <a:endParaRPr lang="en-US" dirty="0"/>
          </a:p>
        </p:txBody>
      </p:sp>
    </p:spTree>
    <p:extLst>
      <p:ext uri="{BB962C8B-B14F-4D97-AF65-F5344CB8AC3E}">
        <p14:creationId xmlns:p14="http://schemas.microsoft.com/office/powerpoint/2010/main" val="3160034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0C0E6F-A269-4F29-A423-FC1A0BD2DF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6157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0C0E6F-A269-4F29-A423-FC1A0BD2DF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9323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49197D-8F64-4AC2-B04C-3F83EEC6D8C3}" type="slidenum">
              <a:rPr lang="en-US" smtClean="0"/>
              <a:t>10</a:t>
            </a:fld>
            <a:endParaRPr lang="en-US" dirty="0"/>
          </a:p>
        </p:txBody>
      </p:sp>
    </p:spTree>
    <p:extLst>
      <p:ext uri="{BB962C8B-B14F-4D97-AF65-F5344CB8AC3E}">
        <p14:creationId xmlns:p14="http://schemas.microsoft.com/office/powerpoint/2010/main" val="39044894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9891D-AD40-4F6C-BF22-677F3A1F5D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A341A2-1F31-40CE-ABAD-A6A45E4A11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094CFB3-2852-4C5E-8318-96146F764997}"/>
              </a:ext>
            </a:extLst>
          </p:cNvPr>
          <p:cNvSpPr>
            <a:spLocks noGrp="1"/>
          </p:cNvSpPr>
          <p:nvPr>
            <p:ph type="dt" sz="half" idx="10"/>
          </p:nvPr>
        </p:nvSpPr>
        <p:spPr/>
        <p:txBody>
          <a:bodyPr/>
          <a:lstStyle/>
          <a:p>
            <a:fld id="{BC8ECBDB-4044-4723-88FB-60BFD95DC652}" type="datetimeFigureOut">
              <a:rPr lang="en-US" smtClean="0"/>
              <a:t>2/28/2023</a:t>
            </a:fld>
            <a:endParaRPr lang="en-US" dirty="0"/>
          </a:p>
        </p:txBody>
      </p:sp>
      <p:sp>
        <p:nvSpPr>
          <p:cNvPr id="5" name="Footer Placeholder 4">
            <a:extLst>
              <a:ext uri="{FF2B5EF4-FFF2-40B4-BE49-F238E27FC236}">
                <a16:creationId xmlns:a16="http://schemas.microsoft.com/office/drawing/2014/main" id="{28A17C1D-94AC-4820-85A7-0FFB26A2F37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AD1BCA3-5179-49A4-A3C2-C3D5B3D7EADE}"/>
              </a:ext>
            </a:extLst>
          </p:cNvPr>
          <p:cNvSpPr>
            <a:spLocks noGrp="1"/>
          </p:cNvSpPr>
          <p:nvPr>
            <p:ph type="sldNum" sz="quarter" idx="12"/>
          </p:nvPr>
        </p:nvSpPr>
        <p:spPr/>
        <p:txBody>
          <a:bodyPr/>
          <a:lstStyle/>
          <a:p>
            <a:fld id="{5EF42067-0280-4635-930E-AE7618022AB1}" type="slidenum">
              <a:rPr lang="en-US" smtClean="0"/>
              <a:t>‹#›</a:t>
            </a:fld>
            <a:endParaRPr lang="en-US" dirty="0"/>
          </a:p>
        </p:txBody>
      </p:sp>
    </p:spTree>
    <p:extLst>
      <p:ext uri="{BB962C8B-B14F-4D97-AF65-F5344CB8AC3E}">
        <p14:creationId xmlns:p14="http://schemas.microsoft.com/office/powerpoint/2010/main" val="536177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15290-2713-4BEC-8605-E6C9DAE90C8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FD380B-7068-45CD-B458-07D8E79104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E87D90-9740-4946-9850-F38FB61E3B3D}"/>
              </a:ext>
            </a:extLst>
          </p:cNvPr>
          <p:cNvSpPr>
            <a:spLocks noGrp="1"/>
          </p:cNvSpPr>
          <p:nvPr>
            <p:ph type="dt" sz="half" idx="10"/>
          </p:nvPr>
        </p:nvSpPr>
        <p:spPr/>
        <p:txBody>
          <a:bodyPr/>
          <a:lstStyle/>
          <a:p>
            <a:fld id="{BC8ECBDB-4044-4723-88FB-60BFD95DC652}" type="datetimeFigureOut">
              <a:rPr lang="en-US" smtClean="0"/>
              <a:t>2/28/2023</a:t>
            </a:fld>
            <a:endParaRPr lang="en-US" dirty="0"/>
          </a:p>
        </p:txBody>
      </p:sp>
      <p:sp>
        <p:nvSpPr>
          <p:cNvPr id="5" name="Footer Placeholder 4">
            <a:extLst>
              <a:ext uri="{FF2B5EF4-FFF2-40B4-BE49-F238E27FC236}">
                <a16:creationId xmlns:a16="http://schemas.microsoft.com/office/drawing/2014/main" id="{2EAC4260-1319-459C-865A-AF626EECF18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7CE565B-4ABC-43A2-B5AA-54A5C1D03179}"/>
              </a:ext>
            </a:extLst>
          </p:cNvPr>
          <p:cNvSpPr>
            <a:spLocks noGrp="1"/>
          </p:cNvSpPr>
          <p:nvPr>
            <p:ph type="sldNum" sz="quarter" idx="12"/>
          </p:nvPr>
        </p:nvSpPr>
        <p:spPr/>
        <p:txBody>
          <a:bodyPr/>
          <a:lstStyle/>
          <a:p>
            <a:fld id="{5EF42067-0280-4635-930E-AE7618022AB1}" type="slidenum">
              <a:rPr lang="en-US" smtClean="0"/>
              <a:t>‹#›</a:t>
            </a:fld>
            <a:endParaRPr lang="en-US" dirty="0"/>
          </a:p>
        </p:txBody>
      </p:sp>
    </p:spTree>
    <p:extLst>
      <p:ext uri="{BB962C8B-B14F-4D97-AF65-F5344CB8AC3E}">
        <p14:creationId xmlns:p14="http://schemas.microsoft.com/office/powerpoint/2010/main" val="992815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0A5CC7-F91A-4A1B-88C3-91E153C9E50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AD60E1-4D7D-41F1-AA9C-77942E455A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6CBAAB-AA22-46DB-834A-6FD94F609689}"/>
              </a:ext>
            </a:extLst>
          </p:cNvPr>
          <p:cNvSpPr>
            <a:spLocks noGrp="1"/>
          </p:cNvSpPr>
          <p:nvPr>
            <p:ph type="dt" sz="half" idx="10"/>
          </p:nvPr>
        </p:nvSpPr>
        <p:spPr/>
        <p:txBody>
          <a:bodyPr/>
          <a:lstStyle/>
          <a:p>
            <a:fld id="{BC8ECBDB-4044-4723-88FB-60BFD95DC652}" type="datetimeFigureOut">
              <a:rPr lang="en-US" smtClean="0"/>
              <a:t>2/28/2023</a:t>
            </a:fld>
            <a:endParaRPr lang="en-US" dirty="0"/>
          </a:p>
        </p:txBody>
      </p:sp>
      <p:sp>
        <p:nvSpPr>
          <p:cNvPr id="5" name="Footer Placeholder 4">
            <a:extLst>
              <a:ext uri="{FF2B5EF4-FFF2-40B4-BE49-F238E27FC236}">
                <a16:creationId xmlns:a16="http://schemas.microsoft.com/office/drawing/2014/main" id="{0B3B04A4-EBC7-4FC3-BDAC-88E535A2C78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65084CF-165F-4167-A00F-110BFCF87A87}"/>
              </a:ext>
            </a:extLst>
          </p:cNvPr>
          <p:cNvSpPr>
            <a:spLocks noGrp="1"/>
          </p:cNvSpPr>
          <p:nvPr>
            <p:ph type="sldNum" sz="quarter" idx="12"/>
          </p:nvPr>
        </p:nvSpPr>
        <p:spPr/>
        <p:txBody>
          <a:bodyPr/>
          <a:lstStyle/>
          <a:p>
            <a:fld id="{5EF42067-0280-4635-930E-AE7618022AB1}" type="slidenum">
              <a:rPr lang="en-US" smtClean="0"/>
              <a:t>‹#›</a:t>
            </a:fld>
            <a:endParaRPr lang="en-US" dirty="0"/>
          </a:p>
        </p:txBody>
      </p:sp>
    </p:spTree>
    <p:extLst>
      <p:ext uri="{BB962C8B-B14F-4D97-AF65-F5344CB8AC3E}">
        <p14:creationId xmlns:p14="http://schemas.microsoft.com/office/powerpoint/2010/main" val="1175060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A8F00-10A9-4A76-8A90-C4B5E93F9C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74C5BB-664B-4FB9-842C-77A018179C6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90F9A4-C91D-4E2C-BFD5-22B60B184AE9}"/>
              </a:ext>
            </a:extLst>
          </p:cNvPr>
          <p:cNvSpPr>
            <a:spLocks noGrp="1"/>
          </p:cNvSpPr>
          <p:nvPr>
            <p:ph type="dt" sz="half" idx="10"/>
          </p:nvPr>
        </p:nvSpPr>
        <p:spPr/>
        <p:txBody>
          <a:bodyPr/>
          <a:lstStyle/>
          <a:p>
            <a:fld id="{BC8ECBDB-4044-4723-88FB-60BFD95DC652}" type="datetimeFigureOut">
              <a:rPr lang="en-US" smtClean="0"/>
              <a:t>2/28/2023</a:t>
            </a:fld>
            <a:endParaRPr lang="en-US" dirty="0"/>
          </a:p>
        </p:txBody>
      </p:sp>
      <p:sp>
        <p:nvSpPr>
          <p:cNvPr id="5" name="Footer Placeholder 4">
            <a:extLst>
              <a:ext uri="{FF2B5EF4-FFF2-40B4-BE49-F238E27FC236}">
                <a16:creationId xmlns:a16="http://schemas.microsoft.com/office/drawing/2014/main" id="{1691FA1D-0F0A-4DFF-8A84-8BC017EFB13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C93069A-2706-4ADD-B185-7D295CAC8FFB}"/>
              </a:ext>
            </a:extLst>
          </p:cNvPr>
          <p:cNvSpPr>
            <a:spLocks noGrp="1"/>
          </p:cNvSpPr>
          <p:nvPr>
            <p:ph type="sldNum" sz="quarter" idx="12"/>
          </p:nvPr>
        </p:nvSpPr>
        <p:spPr/>
        <p:txBody>
          <a:bodyPr/>
          <a:lstStyle/>
          <a:p>
            <a:fld id="{5EF42067-0280-4635-930E-AE7618022AB1}" type="slidenum">
              <a:rPr lang="en-US" smtClean="0"/>
              <a:t>‹#›</a:t>
            </a:fld>
            <a:endParaRPr lang="en-US" dirty="0"/>
          </a:p>
        </p:txBody>
      </p:sp>
    </p:spTree>
    <p:extLst>
      <p:ext uri="{BB962C8B-B14F-4D97-AF65-F5344CB8AC3E}">
        <p14:creationId xmlns:p14="http://schemas.microsoft.com/office/powerpoint/2010/main" val="39075962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550E6-3998-4787-803C-1B347408AD0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0C237F5-F0B8-4D9F-879B-A117D28B2A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D53E1C-E877-4B55-9B09-621AB0ED2FAF}"/>
              </a:ext>
            </a:extLst>
          </p:cNvPr>
          <p:cNvSpPr>
            <a:spLocks noGrp="1"/>
          </p:cNvSpPr>
          <p:nvPr>
            <p:ph type="dt" sz="half" idx="10"/>
          </p:nvPr>
        </p:nvSpPr>
        <p:spPr/>
        <p:txBody>
          <a:bodyPr/>
          <a:lstStyle/>
          <a:p>
            <a:fld id="{BC8ECBDB-4044-4723-88FB-60BFD95DC652}" type="datetimeFigureOut">
              <a:rPr lang="en-US" smtClean="0"/>
              <a:t>2/28/2023</a:t>
            </a:fld>
            <a:endParaRPr lang="en-US" dirty="0"/>
          </a:p>
        </p:txBody>
      </p:sp>
      <p:sp>
        <p:nvSpPr>
          <p:cNvPr id="5" name="Footer Placeholder 4">
            <a:extLst>
              <a:ext uri="{FF2B5EF4-FFF2-40B4-BE49-F238E27FC236}">
                <a16:creationId xmlns:a16="http://schemas.microsoft.com/office/drawing/2014/main" id="{CF6CFEDC-EF33-445B-A041-3E3DA0C5A54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5E437D6-C3A8-4098-B841-1D53B06FBEEE}"/>
              </a:ext>
            </a:extLst>
          </p:cNvPr>
          <p:cNvSpPr>
            <a:spLocks noGrp="1"/>
          </p:cNvSpPr>
          <p:nvPr>
            <p:ph type="sldNum" sz="quarter" idx="12"/>
          </p:nvPr>
        </p:nvSpPr>
        <p:spPr/>
        <p:txBody>
          <a:bodyPr/>
          <a:lstStyle/>
          <a:p>
            <a:fld id="{5EF42067-0280-4635-930E-AE7618022AB1}" type="slidenum">
              <a:rPr lang="en-US" smtClean="0"/>
              <a:t>‹#›</a:t>
            </a:fld>
            <a:endParaRPr lang="en-US" dirty="0"/>
          </a:p>
        </p:txBody>
      </p:sp>
    </p:spTree>
    <p:extLst>
      <p:ext uri="{BB962C8B-B14F-4D97-AF65-F5344CB8AC3E}">
        <p14:creationId xmlns:p14="http://schemas.microsoft.com/office/powerpoint/2010/main" val="1025786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F8786-ADA6-48F0-BC63-456543E94D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C816F3-6A9D-44F9-A424-BCDD920A6F8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EFA52F-4219-4BE7-AA33-7DC0A3067CF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B6E8D86-D35D-41C0-A90F-D63EEB945D84}"/>
              </a:ext>
            </a:extLst>
          </p:cNvPr>
          <p:cNvSpPr>
            <a:spLocks noGrp="1"/>
          </p:cNvSpPr>
          <p:nvPr>
            <p:ph type="dt" sz="half" idx="10"/>
          </p:nvPr>
        </p:nvSpPr>
        <p:spPr/>
        <p:txBody>
          <a:bodyPr/>
          <a:lstStyle/>
          <a:p>
            <a:fld id="{BC8ECBDB-4044-4723-88FB-60BFD95DC652}" type="datetimeFigureOut">
              <a:rPr lang="en-US" smtClean="0"/>
              <a:t>2/28/2023</a:t>
            </a:fld>
            <a:endParaRPr lang="en-US" dirty="0"/>
          </a:p>
        </p:txBody>
      </p:sp>
      <p:sp>
        <p:nvSpPr>
          <p:cNvPr id="6" name="Footer Placeholder 5">
            <a:extLst>
              <a:ext uri="{FF2B5EF4-FFF2-40B4-BE49-F238E27FC236}">
                <a16:creationId xmlns:a16="http://schemas.microsoft.com/office/drawing/2014/main" id="{88B8A410-1E09-4931-BACA-4E1409389DB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3454C43-C4EF-4F85-8C6B-9AC031F04609}"/>
              </a:ext>
            </a:extLst>
          </p:cNvPr>
          <p:cNvSpPr>
            <a:spLocks noGrp="1"/>
          </p:cNvSpPr>
          <p:nvPr>
            <p:ph type="sldNum" sz="quarter" idx="12"/>
          </p:nvPr>
        </p:nvSpPr>
        <p:spPr/>
        <p:txBody>
          <a:bodyPr/>
          <a:lstStyle/>
          <a:p>
            <a:fld id="{5EF42067-0280-4635-930E-AE7618022AB1}" type="slidenum">
              <a:rPr lang="en-US" smtClean="0"/>
              <a:t>‹#›</a:t>
            </a:fld>
            <a:endParaRPr lang="en-US" dirty="0"/>
          </a:p>
        </p:txBody>
      </p:sp>
    </p:spTree>
    <p:extLst>
      <p:ext uri="{BB962C8B-B14F-4D97-AF65-F5344CB8AC3E}">
        <p14:creationId xmlns:p14="http://schemas.microsoft.com/office/powerpoint/2010/main" val="1145038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16578-8D0F-4D75-8473-A6A0DA19566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D322FDF-01C4-494A-B9BF-8E26DD0096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BA8A676-5F0C-45D2-92CB-E168B1381BA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F50D39-9EF2-4C4D-BFFB-989512B584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DA7C35-BFD5-4F78-BD0C-3314C89FA46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84314D0-70AF-4970-90DF-363F2945A289}"/>
              </a:ext>
            </a:extLst>
          </p:cNvPr>
          <p:cNvSpPr>
            <a:spLocks noGrp="1"/>
          </p:cNvSpPr>
          <p:nvPr>
            <p:ph type="dt" sz="half" idx="10"/>
          </p:nvPr>
        </p:nvSpPr>
        <p:spPr/>
        <p:txBody>
          <a:bodyPr/>
          <a:lstStyle/>
          <a:p>
            <a:fld id="{BC8ECBDB-4044-4723-88FB-60BFD95DC652}" type="datetimeFigureOut">
              <a:rPr lang="en-US" smtClean="0"/>
              <a:t>2/28/2023</a:t>
            </a:fld>
            <a:endParaRPr lang="en-US" dirty="0"/>
          </a:p>
        </p:txBody>
      </p:sp>
      <p:sp>
        <p:nvSpPr>
          <p:cNvPr id="8" name="Footer Placeholder 7">
            <a:extLst>
              <a:ext uri="{FF2B5EF4-FFF2-40B4-BE49-F238E27FC236}">
                <a16:creationId xmlns:a16="http://schemas.microsoft.com/office/drawing/2014/main" id="{EAB22BC9-D40E-4E2D-BE2F-7428633C29A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DA5BA55-6736-430B-94E2-28A02C6E1C99}"/>
              </a:ext>
            </a:extLst>
          </p:cNvPr>
          <p:cNvSpPr>
            <a:spLocks noGrp="1"/>
          </p:cNvSpPr>
          <p:nvPr>
            <p:ph type="sldNum" sz="quarter" idx="12"/>
          </p:nvPr>
        </p:nvSpPr>
        <p:spPr/>
        <p:txBody>
          <a:bodyPr/>
          <a:lstStyle/>
          <a:p>
            <a:fld id="{5EF42067-0280-4635-930E-AE7618022AB1}" type="slidenum">
              <a:rPr lang="en-US" smtClean="0"/>
              <a:t>‹#›</a:t>
            </a:fld>
            <a:endParaRPr lang="en-US" dirty="0"/>
          </a:p>
        </p:txBody>
      </p:sp>
    </p:spTree>
    <p:extLst>
      <p:ext uri="{BB962C8B-B14F-4D97-AF65-F5344CB8AC3E}">
        <p14:creationId xmlns:p14="http://schemas.microsoft.com/office/powerpoint/2010/main" val="669624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5CCBE-7A3B-44E5-8689-88E216A313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1ABF7AB-4418-4481-89FE-DBD37BE5D710}"/>
              </a:ext>
            </a:extLst>
          </p:cNvPr>
          <p:cNvSpPr>
            <a:spLocks noGrp="1"/>
          </p:cNvSpPr>
          <p:nvPr>
            <p:ph type="dt" sz="half" idx="10"/>
          </p:nvPr>
        </p:nvSpPr>
        <p:spPr/>
        <p:txBody>
          <a:bodyPr/>
          <a:lstStyle/>
          <a:p>
            <a:fld id="{BC8ECBDB-4044-4723-88FB-60BFD95DC652}" type="datetimeFigureOut">
              <a:rPr lang="en-US" smtClean="0"/>
              <a:t>2/28/2023</a:t>
            </a:fld>
            <a:endParaRPr lang="en-US" dirty="0"/>
          </a:p>
        </p:txBody>
      </p:sp>
      <p:sp>
        <p:nvSpPr>
          <p:cNvPr id="4" name="Footer Placeholder 3">
            <a:extLst>
              <a:ext uri="{FF2B5EF4-FFF2-40B4-BE49-F238E27FC236}">
                <a16:creationId xmlns:a16="http://schemas.microsoft.com/office/drawing/2014/main" id="{DA45C4B3-11C4-4380-AEC8-60A003A481D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3B47849-2FF2-43A2-9866-C012275A2443}"/>
              </a:ext>
            </a:extLst>
          </p:cNvPr>
          <p:cNvSpPr>
            <a:spLocks noGrp="1"/>
          </p:cNvSpPr>
          <p:nvPr>
            <p:ph type="sldNum" sz="quarter" idx="12"/>
          </p:nvPr>
        </p:nvSpPr>
        <p:spPr/>
        <p:txBody>
          <a:bodyPr/>
          <a:lstStyle/>
          <a:p>
            <a:fld id="{5EF42067-0280-4635-930E-AE7618022AB1}" type="slidenum">
              <a:rPr lang="en-US" smtClean="0"/>
              <a:t>‹#›</a:t>
            </a:fld>
            <a:endParaRPr lang="en-US" dirty="0"/>
          </a:p>
        </p:txBody>
      </p:sp>
    </p:spTree>
    <p:extLst>
      <p:ext uri="{BB962C8B-B14F-4D97-AF65-F5344CB8AC3E}">
        <p14:creationId xmlns:p14="http://schemas.microsoft.com/office/powerpoint/2010/main" val="2321986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1B60EC-7A59-4760-999C-5C9D3BEE4799}"/>
              </a:ext>
            </a:extLst>
          </p:cNvPr>
          <p:cNvSpPr>
            <a:spLocks noGrp="1"/>
          </p:cNvSpPr>
          <p:nvPr>
            <p:ph type="dt" sz="half" idx="10"/>
          </p:nvPr>
        </p:nvSpPr>
        <p:spPr/>
        <p:txBody>
          <a:bodyPr/>
          <a:lstStyle/>
          <a:p>
            <a:fld id="{BC8ECBDB-4044-4723-88FB-60BFD95DC652}" type="datetimeFigureOut">
              <a:rPr lang="en-US" smtClean="0"/>
              <a:t>2/28/2023</a:t>
            </a:fld>
            <a:endParaRPr lang="en-US" dirty="0"/>
          </a:p>
        </p:txBody>
      </p:sp>
      <p:sp>
        <p:nvSpPr>
          <p:cNvPr id="3" name="Footer Placeholder 2">
            <a:extLst>
              <a:ext uri="{FF2B5EF4-FFF2-40B4-BE49-F238E27FC236}">
                <a16:creationId xmlns:a16="http://schemas.microsoft.com/office/drawing/2014/main" id="{1338C0DB-156A-46C3-BCB4-4C00ABFE34D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D2B84DD-366D-4DBE-8D13-E7F3B80F21DE}"/>
              </a:ext>
            </a:extLst>
          </p:cNvPr>
          <p:cNvSpPr>
            <a:spLocks noGrp="1"/>
          </p:cNvSpPr>
          <p:nvPr>
            <p:ph type="sldNum" sz="quarter" idx="12"/>
          </p:nvPr>
        </p:nvSpPr>
        <p:spPr/>
        <p:txBody>
          <a:bodyPr/>
          <a:lstStyle/>
          <a:p>
            <a:fld id="{5EF42067-0280-4635-930E-AE7618022AB1}" type="slidenum">
              <a:rPr lang="en-US" smtClean="0"/>
              <a:t>‹#›</a:t>
            </a:fld>
            <a:endParaRPr lang="en-US" dirty="0"/>
          </a:p>
        </p:txBody>
      </p:sp>
    </p:spTree>
    <p:extLst>
      <p:ext uri="{BB962C8B-B14F-4D97-AF65-F5344CB8AC3E}">
        <p14:creationId xmlns:p14="http://schemas.microsoft.com/office/powerpoint/2010/main" val="779670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9D713-7769-43FF-986E-807C3AA4D1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055E086-EFC0-4737-8938-3311261388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478ADB-7B00-4988-9548-403BD1992B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19C502-6ED5-48D0-9E53-5603BC182F15}"/>
              </a:ext>
            </a:extLst>
          </p:cNvPr>
          <p:cNvSpPr>
            <a:spLocks noGrp="1"/>
          </p:cNvSpPr>
          <p:nvPr>
            <p:ph type="dt" sz="half" idx="10"/>
          </p:nvPr>
        </p:nvSpPr>
        <p:spPr/>
        <p:txBody>
          <a:bodyPr/>
          <a:lstStyle/>
          <a:p>
            <a:fld id="{BC8ECBDB-4044-4723-88FB-60BFD95DC652}" type="datetimeFigureOut">
              <a:rPr lang="en-US" smtClean="0"/>
              <a:t>2/28/2023</a:t>
            </a:fld>
            <a:endParaRPr lang="en-US" dirty="0"/>
          </a:p>
        </p:txBody>
      </p:sp>
      <p:sp>
        <p:nvSpPr>
          <p:cNvPr id="6" name="Footer Placeholder 5">
            <a:extLst>
              <a:ext uri="{FF2B5EF4-FFF2-40B4-BE49-F238E27FC236}">
                <a16:creationId xmlns:a16="http://schemas.microsoft.com/office/drawing/2014/main" id="{4B6D55E1-F718-4135-B221-DF65C1ED754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44DD69C-977F-43BE-A0A3-63D59601EA55}"/>
              </a:ext>
            </a:extLst>
          </p:cNvPr>
          <p:cNvSpPr>
            <a:spLocks noGrp="1"/>
          </p:cNvSpPr>
          <p:nvPr>
            <p:ph type="sldNum" sz="quarter" idx="12"/>
          </p:nvPr>
        </p:nvSpPr>
        <p:spPr/>
        <p:txBody>
          <a:bodyPr/>
          <a:lstStyle/>
          <a:p>
            <a:fld id="{5EF42067-0280-4635-930E-AE7618022AB1}" type="slidenum">
              <a:rPr lang="en-US" smtClean="0"/>
              <a:t>‹#›</a:t>
            </a:fld>
            <a:endParaRPr lang="en-US" dirty="0"/>
          </a:p>
        </p:txBody>
      </p:sp>
    </p:spTree>
    <p:extLst>
      <p:ext uri="{BB962C8B-B14F-4D97-AF65-F5344CB8AC3E}">
        <p14:creationId xmlns:p14="http://schemas.microsoft.com/office/powerpoint/2010/main" val="2536518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2552B-4F9B-4910-B639-DA0D9762C3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CDABFF-695F-4075-BDD3-9CD178D1AA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FBEEB6E0-FA03-4C2E-9944-143726C161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64E2B0-C67B-41EE-96A0-252275422D81}"/>
              </a:ext>
            </a:extLst>
          </p:cNvPr>
          <p:cNvSpPr>
            <a:spLocks noGrp="1"/>
          </p:cNvSpPr>
          <p:nvPr>
            <p:ph type="dt" sz="half" idx="10"/>
          </p:nvPr>
        </p:nvSpPr>
        <p:spPr/>
        <p:txBody>
          <a:bodyPr/>
          <a:lstStyle/>
          <a:p>
            <a:fld id="{BC8ECBDB-4044-4723-88FB-60BFD95DC652}" type="datetimeFigureOut">
              <a:rPr lang="en-US" smtClean="0"/>
              <a:t>2/28/2023</a:t>
            </a:fld>
            <a:endParaRPr lang="en-US" dirty="0"/>
          </a:p>
        </p:txBody>
      </p:sp>
      <p:sp>
        <p:nvSpPr>
          <p:cNvPr id="6" name="Footer Placeholder 5">
            <a:extLst>
              <a:ext uri="{FF2B5EF4-FFF2-40B4-BE49-F238E27FC236}">
                <a16:creationId xmlns:a16="http://schemas.microsoft.com/office/drawing/2014/main" id="{16B6739C-CC20-4322-96B1-EF9D0858042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FD28F95-C855-49F4-988A-87FFD2AAA8D7}"/>
              </a:ext>
            </a:extLst>
          </p:cNvPr>
          <p:cNvSpPr>
            <a:spLocks noGrp="1"/>
          </p:cNvSpPr>
          <p:nvPr>
            <p:ph type="sldNum" sz="quarter" idx="12"/>
          </p:nvPr>
        </p:nvSpPr>
        <p:spPr/>
        <p:txBody>
          <a:bodyPr/>
          <a:lstStyle/>
          <a:p>
            <a:fld id="{5EF42067-0280-4635-930E-AE7618022AB1}" type="slidenum">
              <a:rPr lang="en-US" smtClean="0"/>
              <a:t>‹#›</a:t>
            </a:fld>
            <a:endParaRPr lang="en-US" dirty="0"/>
          </a:p>
        </p:txBody>
      </p:sp>
    </p:spTree>
    <p:extLst>
      <p:ext uri="{BB962C8B-B14F-4D97-AF65-F5344CB8AC3E}">
        <p14:creationId xmlns:p14="http://schemas.microsoft.com/office/powerpoint/2010/main" val="1051159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DE8F4F-A632-435C-8D02-09C84CA8C3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75A376-3E07-48D0-8608-F1E35EDD73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E9A533-5DFE-4AFB-85EA-1CD04A4879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8ECBDB-4044-4723-88FB-60BFD95DC652}" type="datetimeFigureOut">
              <a:rPr lang="en-US" smtClean="0"/>
              <a:t>2/28/2023</a:t>
            </a:fld>
            <a:endParaRPr lang="en-US" dirty="0"/>
          </a:p>
        </p:txBody>
      </p:sp>
      <p:sp>
        <p:nvSpPr>
          <p:cNvPr id="5" name="Footer Placeholder 4">
            <a:extLst>
              <a:ext uri="{FF2B5EF4-FFF2-40B4-BE49-F238E27FC236}">
                <a16:creationId xmlns:a16="http://schemas.microsoft.com/office/drawing/2014/main" id="{EE22ED1E-F28D-4674-96AC-2A96ED31F8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257569F-B895-4051-B1D1-0BC31C866A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F42067-0280-4635-930E-AE7618022AB1}" type="slidenum">
              <a:rPr lang="en-US" smtClean="0"/>
              <a:t>‹#›</a:t>
            </a:fld>
            <a:endParaRPr lang="en-US" dirty="0"/>
          </a:p>
        </p:txBody>
      </p:sp>
    </p:spTree>
    <p:extLst>
      <p:ext uri="{BB962C8B-B14F-4D97-AF65-F5344CB8AC3E}">
        <p14:creationId xmlns:p14="http://schemas.microsoft.com/office/powerpoint/2010/main" val="359079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A4AFD78-4EA3-4262-B727-1B4C6ADB6118}"/>
              </a:ext>
            </a:extLst>
          </p:cNvPr>
          <p:cNvSpPr>
            <a:spLocks noGrp="1"/>
          </p:cNvSpPr>
          <p:nvPr>
            <p:ph type="ctrTitle"/>
          </p:nvPr>
        </p:nvSpPr>
        <p:spPr>
          <a:xfrm>
            <a:off x="527538" y="4756638"/>
            <a:ext cx="11139854" cy="930447"/>
          </a:xfrm>
        </p:spPr>
        <p:txBody>
          <a:bodyPr>
            <a:normAutofit/>
          </a:bodyPr>
          <a:lstStyle/>
          <a:p>
            <a:r>
              <a:rPr lang="en-US" sz="3000" b="1" dirty="0">
                <a:solidFill>
                  <a:srgbClr val="FFFFFF"/>
                </a:solidFill>
              </a:rPr>
              <a:t>Calistoga’s</a:t>
            </a:r>
            <a:br>
              <a:rPr lang="en-US" sz="3000" b="1" dirty="0">
                <a:solidFill>
                  <a:srgbClr val="FFFFFF"/>
                </a:solidFill>
              </a:rPr>
            </a:br>
            <a:r>
              <a:rPr lang="en-US" sz="3000" b="1" dirty="0">
                <a:solidFill>
                  <a:srgbClr val="FFFFFF"/>
                </a:solidFill>
              </a:rPr>
              <a:t>Measure T</a:t>
            </a:r>
          </a:p>
        </p:txBody>
      </p:sp>
      <p:sp>
        <p:nvSpPr>
          <p:cNvPr id="3" name="Subtitle 2">
            <a:extLst>
              <a:ext uri="{FF2B5EF4-FFF2-40B4-BE49-F238E27FC236}">
                <a16:creationId xmlns:a16="http://schemas.microsoft.com/office/drawing/2014/main" id="{23214CE5-8FC2-4967-8BCC-20CAAFC7670C}"/>
              </a:ext>
            </a:extLst>
          </p:cNvPr>
          <p:cNvSpPr>
            <a:spLocks noGrp="1"/>
          </p:cNvSpPr>
          <p:nvPr>
            <p:ph type="subTitle" idx="1"/>
          </p:nvPr>
        </p:nvSpPr>
        <p:spPr>
          <a:xfrm>
            <a:off x="1616763" y="5811036"/>
            <a:ext cx="9144000" cy="420001"/>
          </a:xfrm>
        </p:spPr>
        <p:txBody>
          <a:bodyPr>
            <a:normAutofit/>
          </a:bodyPr>
          <a:lstStyle/>
          <a:p>
            <a:r>
              <a:rPr lang="en-US" sz="2000" dirty="0">
                <a:solidFill>
                  <a:srgbClr val="9BCFFF"/>
                </a:solidFill>
              </a:rPr>
              <a:t>Five-Year Work Plan</a:t>
            </a:r>
          </a:p>
          <a:p>
            <a:endParaRPr lang="en-US" sz="2000" dirty="0">
              <a:solidFill>
                <a:srgbClr val="9BCFFF"/>
              </a:solidFill>
            </a:endParaRPr>
          </a:p>
        </p:txBody>
      </p:sp>
      <p:pic>
        <p:nvPicPr>
          <p:cNvPr id="6" name="Picture 5" descr="A picture containing drawing, plate&#10;&#10;Description automatically generated">
            <a:extLst>
              <a:ext uri="{FF2B5EF4-FFF2-40B4-BE49-F238E27FC236}">
                <a16:creationId xmlns:a16="http://schemas.microsoft.com/office/drawing/2014/main" id="{FCBE3908-3568-490E-9CE3-54D297A9FE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4084" y="380198"/>
            <a:ext cx="1382777" cy="1382777"/>
          </a:xfrm>
          <a:prstGeom prst="rect">
            <a:avLst/>
          </a:prstGeom>
        </p:spPr>
      </p:pic>
      <p:pic>
        <p:nvPicPr>
          <p:cNvPr id="4" name="Picture 3" descr="A close up of a sign&#10;&#10;Description automatically generated">
            <a:extLst>
              <a:ext uri="{FF2B5EF4-FFF2-40B4-BE49-F238E27FC236}">
                <a16:creationId xmlns:a16="http://schemas.microsoft.com/office/drawing/2014/main" id="{07DBB1C4-1581-44F1-82AA-D65DB1AE649C}"/>
              </a:ext>
            </a:extLst>
          </p:cNvPr>
          <p:cNvPicPr/>
          <p:nvPr/>
        </p:nvPicPr>
        <p:blipFill>
          <a:blip r:embed="rId3"/>
          <a:stretch>
            <a:fillRect/>
          </a:stretch>
        </p:blipFill>
        <p:spPr bwMode="auto">
          <a:xfrm>
            <a:off x="3412839" y="307730"/>
            <a:ext cx="4997046" cy="3997637"/>
          </a:xfrm>
          <a:prstGeom prst="rect">
            <a:avLst/>
          </a:prstGeom>
          <a:noFill/>
        </p:spPr>
      </p:pic>
      <p:cxnSp>
        <p:nvCxnSpPr>
          <p:cNvPr id="22" name="Straight Connector 21">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21746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66">
            <a:extLst>
              <a:ext uri="{FF2B5EF4-FFF2-40B4-BE49-F238E27FC236}">
                <a16:creationId xmlns:a16="http://schemas.microsoft.com/office/drawing/2014/main" id="{8108D317-7CBD-4897-BD1F-959436D2A3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EB586C3-C1E1-4904-931B-552C976EF762}"/>
              </a:ext>
            </a:extLst>
          </p:cNvPr>
          <p:cNvSpPr>
            <a:spLocks noGrp="1"/>
          </p:cNvSpPr>
          <p:nvPr>
            <p:ph type="title"/>
          </p:nvPr>
        </p:nvSpPr>
        <p:spPr>
          <a:xfrm>
            <a:off x="7255564" y="834888"/>
            <a:ext cx="4314645" cy="1268958"/>
          </a:xfrm>
        </p:spPr>
        <p:txBody>
          <a:bodyPr anchor="b">
            <a:normAutofit/>
          </a:bodyPr>
          <a:lstStyle/>
          <a:p>
            <a:r>
              <a:rPr lang="en-US" sz="3200" dirty="0"/>
              <a:t>Thank You </a:t>
            </a:r>
          </a:p>
        </p:txBody>
      </p:sp>
      <p:pic>
        <p:nvPicPr>
          <p:cNvPr id="7" name="Picture 6" descr="A picture containing outdoor, orange, small, traffic&#10;&#10;Description automatically generated">
            <a:extLst>
              <a:ext uri="{FF2B5EF4-FFF2-40B4-BE49-F238E27FC236}">
                <a16:creationId xmlns:a16="http://schemas.microsoft.com/office/drawing/2014/main" id="{F000EEAF-C546-4CCC-AFFC-75CC3F367F5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953" r="24584"/>
          <a:stretch/>
        </p:blipFill>
        <p:spPr>
          <a:xfrm>
            <a:off x="20" y="10"/>
            <a:ext cx="6717436" cy="6857990"/>
          </a:xfrm>
          <a:custGeom>
            <a:avLst/>
            <a:gdLst/>
            <a:ahLst/>
            <a:cxnLst/>
            <a:rect l="l" t="t" r="r" b="b"/>
            <a:pathLst>
              <a:path w="6717456" h="685800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effectLst>
            <a:outerShdw blurRad="50800" dist="38100" algn="l" rotWithShape="0">
              <a:schemeClr val="bg1">
                <a:lumMod val="85000"/>
                <a:alpha val="30000"/>
              </a:schemeClr>
            </a:outerShdw>
          </a:effectLst>
        </p:spPr>
      </p:pic>
      <p:sp>
        <p:nvSpPr>
          <p:cNvPr id="76" name="Rectangle 68">
            <a:extLst>
              <a:ext uri="{FF2B5EF4-FFF2-40B4-BE49-F238E27FC236}">
                <a16:creationId xmlns:a16="http://schemas.microsoft.com/office/drawing/2014/main" id="{D6297641-8B9F-4767-9606-8A11313227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89864"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77" name="Rectangle 70">
            <a:extLst>
              <a:ext uri="{FF2B5EF4-FFF2-40B4-BE49-F238E27FC236}">
                <a16:creationId xmlns:a16="http://schemas.microsoft.com/office/drawing/2014/main" id="{D8F3CA65-EA00-46B4-9616-39E6853F7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36172" y="2240371"/>
            <a:ext cx="42062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1205891D-6CC0-4BDB-864E-ED83E8108437}"/>
              </a:ext>
            </a:extLst>
          </p:cNvPr>
          <p:cNvSpPr>
            <a:spLocks noGrp="1"/>
          </p:cNvSpPr>
          <p:nvPr>
            <p:ph idx="1"/>
          </p:nvPr>
        </p:nvSpPr>
        <p:spPr>
          <a:xfrm>
            <a:off x="7255563" y="2557587"/>
            <a:ext cx="4314645" cy="3717317"/>
          </a:xfrm>
        </p:spPr>
        <p:txBody>
          <a:bodyPr anchor="t">
            <a:normAutofit/>
          </a:bodyPr>
          <a:lstStyle/>
          <a:p>
            <a:r>
              <a:rPr lang="en-US" sz="1800" dirty="0"/>
              <a:t>Questions &amp; Answers</a:t>
            </a:r>
          </a:p>
          <a:p>
            <a:r>
              <a:rPr lang="en-US" sz="1800" dirty="0"/>
              <a:t>Contact Information:</a:t>
            </a:r>
          </a:p>
          <a:p>
            <a:pPr marL="457200" lvl="1" indent="0">
              <a:spcBef>
                <a:spcPts val="0"/>
              </a:spcBef>
              <a:buNone/>
            </a:pPr>
            <a:r>
              <a:rPr lang="en-US" sz="1800" dirty="0"/>
              <a:t>Hamid Heidary, PE</a:t>
            </a:r>
          </a:p>
          <a:p>
            <a:pPr marL="457200" lvl="1" indent="0">
              <a:spcBef>
                <a:spcPts val="0"/>
              </a:spcBef>
              <a:buNone/>
            </a:pPr>
            <a:r>
              <a:rPr lang="en-US" sz="1800" dirty="0"/>
              <a:t>Senior Civil Engineer</a:t>
            </a:r>
          </a:p>
          <a:p>
            <a:pPr marL="457200" lvl="1" indent="0">
              <a:spcBef>
                <a:spcPts val="0"/>
              </a:spcBef>
              <a:buNone/>
            </a:pPr>
            <a:r>
              <a:rPr lang="en-US" sz="1800" dirty="0"/>
              <a:t>707-942-2828</a:t>
            </a:r>
          </a:p>
          <a:p>
            <a:pPr marL="457200" lvl="1" indent="0">
              <a:spcBef>
                <a:spcPts val="0"/>
              </a:spcBef>
              <a:buNone/>
            </a:pPr>
            <a:r>
              <a:rPr lang="en-US" sz="1800" i="1" dirty="0"/>
              <a:t>hheidary@ci.calistoga.ca.us</a:t>
            </a:r>
          </a:p>
        </p:txBody>
      </p:sp>
    </p:spTree>
    <p:extLst>
      <p:ext uri="{BB962C8B-B14F-4D97-AF65-F5344CB8AC3E}">
        <p14:creationId xmlns:p14="http://schemas.microsoft.com/office/powerpoint/2010/main" val="13073240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7">
            <a:extLst>
              <a:ext uri="{FF2B5EF4-FFF2-40B4-BE49-F238E27FC236}">
                <a16:creationId xmlns:a16="http://schemas.microsoft.com/office/drawing/2014/main" id="{A3C210E6-A35A-4F68-8D60-801A019C7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8C2B9D99-4C07-4C43-974F-0AB96C61917C}"/>
              </a:ext>
            </a:extLst>
          </p:cNvPr>
          <p:cNvPicPr>
            <a:picLocks noChangeAspect="1"/>
          </p:cNvPicPr>
          <p:nvPr/>
        </p:nvPicPr>
        <p:blipFill rotWithShape="1">
          <a:blip r:embed="rId3"/>
          <a:srcRect l="6313" r="-1" b="-1"/>
          <a:stretch/>
        </p:blipFill>
        <p:spPr>
          <a:xfrm>
            <a:off x="7381690" y="3456433"/>
            <a:ext cx="4810310"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pic>
        <p:nvPicPr>
          <p:cNvPr id="9" name="Picture 8" descr="A stop sign on the street&#10;&#10;Description automatically generated with medium confidence">
            <a:extLst>
              <a:ext uri="{FF2B5EF4-FFF2-40B4-BE49-F238E27FC236}">
                <a16:creationId xmlns:a16="http://schemas.microsoft.com/office/drawing/2014/main" id="{17E46664-6E19-46E0-A41B-E7D2743CFD7A}"/>
              </a:ext>
            </a:extLst>
          </p:cNvPr>
          <p:cNvPicPr>
            <a:picLocks noChangeAspect="1"/>
          </p:cNvPicPr>
          <p:nvPr/>
        </p:nvPicPr>
        <p:blipFill rotWithShape="1">
          <a:blip r:embed="rId4">
            <a:extLst>
              <a:ext uri="{28A0092B-C50C-407E-A947-70E740481C1C}">
                <a14:useLocalDpi xmlns:a14="http://schemas.microsoft.com/office/drawing/2010/main" val="0"/>
              </a:ext>
            </a:extLst>
          </a:blip>
          <a:srcRect t="3382" r="2" b="4539"/>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20" name="Freeform: Shape 19">
            <a:extLst>
              <a:ext uri="{FF2B5EF4-FFF2-40B4-BE49-F238E27FC236}">
                <a16:creationId xmlns:a16="http://schemas.microsoft.com/office/drawing/2014/main" id="{AC0D06B0-F19C-459E-B221-A34B506FB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22" name="Freeform: Shape 21">
            <a:extLst>
              <a:ext uri="{FF2B5EF4-FFF2-40B4-BE49-F238E27FC236}">
                <a16:creationId xmlns:a16="http://schemas.microsoft.com/office/drawing/2014/main" id="{345B26DA-1C6B-4C66-81C9-9C1877FC2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448056" y="685800"/>
            <a:ext cx="2807208" cy="1325563"/>
          </a:xfrm>
        </p:spPr>
        <p:txBody>
          <a:bodyPr>
            <a:normAutofit/>
          </a:bodyPr>
          <a:lstStyle/>
          <a:p>
            <a:r>
              <a:rPr lang="en-US" sz="2800" b="1" dirty="0"/>
              <a:t>5-Year Work Plan</a:t>
            </a:r>
          </a:p>
        </p:txBody>
      </p:sp>
      <p:sp>
        <p:nvSpPr>
          <p:cNvPr id="24" name="Rectangle 23">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5840"/>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448056" y="2258568"/>
            <a:ext cx="2807208" cy="3922776"/>
          </a:xfrm>
        </p:spPr>
        <p:txBody>
          <a:bodyPr>
            <a:normAutofit/>
          </a:bodyPr>
          <a:lstStyle/>
          <a:p>
            <a:pPr marL="0" indent="0">
              <a:buNone/>
            </a:pPr>
            <a:r>
              <a:rPr lang="en-US" sz="1400" dirty="0">
                <a:latin typeface="Helvetica"/>
                <a:cs typeface="Helvetica"/>
              </a:rPr>
              <a:t>How we intend on utilizing the funding:</a:t>
            </a:r>
          </a:p>
          <a:p>
            <a:pPr lvl="1"/>
            <a:r>
              <a:rPr lang="en-US" sz="1400" dirty="0">
                <a:latin typeface="Helvetica"/>
                <a:cs typeface="Helvetica"/>
              </a:rPr>
              <a:t>Street Design</a:t>
            </a:r>
          </a:p>
          <a:p>
            <a:pPr lvl="1"/>
            <a:r>
              <a:rPr lang="en-US" sz="1400" dirty="0">
                <a:latin typeface="Helvetica"/>
                <a:cs typeface="Helvetica"/>
              </a:rPr>
              <a:t>Street Reconstruction</a:t>
            </a:r>
          </a:p>
          <a:p>
            <a:pPr lvl="1"/>
            <a:r>
              <a:rPr lang="en-US" sz="1400" dirty="0">
                <a:latin typeface="Helvetica"/>
                <a:cs typeface="Helvetica"/>
              </a:rPr>
              <a:t>Curb, Gutter &amp; Sidewalk</a:t>
            </a:r>
          </a:p>
          <a:p>
            <a:pPr lvl="1"/>
            <a:r>
              <a:rPr lang="en-US" sz="1400" dirty="0">
                <a:latin typeface="Helvetica"/>
                <a:cs typeface="Helvetica"/>
              </a:rPr>
              <a:t>Bike &amp; Pedestrian</a:t>
            </a:r>
          </a:p>
          <a:p>
            <a:pPr lvl="1"/>
            <a:r>
              <a:rPr lang="en-US" sz="1400" dirty="0">
                <a:latin typeface="Helvetica"/>
                <a:cs typeface="Helvetica"/>
              </a:rPr>
              <a:t>Curb Ramps</a:t>
            </a:r>
          </a:p>
          <a:p>
            <a:pPr lvl="1"/>
            <a:r>
              <a:rPr lang="en-US" sz="1400" dirty="0">
                <a:latin typeface="Helvetica"/>
                <a:cs typeface="Helvetica"/>
              </a:rPr>
              <a:t>Pedestrian Signals</a:t>
            </a:r>
          </a:p>
          <a:p>
            <a:pPr lvl="1"/>
            <a:r>
              <a:rPr lang="en-US" sz="1400" dirty="0">
                <a:latin typeface="Helvetica"/>
                <a:cs typeface="Helvetica"/>
              </a:rPr>
              <a:t>Street Drainage </a:t>
            </a:r>
          </a:p>
          <a:p>
            <a:pPr lvl="1"/>
            <a:r>
              <a:rPr lang="en-US" sz="1400" dirty="0">
                <a:latin typeface="Helvetica"/>
                <a:cs typeface="Helvetica"/>
              </a:rPr>
              <a:t>Signing/Striping</a:t>
            </a:r>
          </a:p>
          <a:p>
            <a:pPr lvl="1"/>
            <a:r>
              <a:rPr lang="en-US" sz="1400" dirty="0">
                <a:latin typeface="Helvetica"/>
                <a:cs typeface="Helvetica"/>
              </a:rPr>
              <a:t>Safety Enhancements</a:t>
            </a:r>
          </a:p>
          <a:p>
            <a:pPr lvl="1"/>
            <a:r>
              <a:rPr lang="en-US" sz="1400" dirty="0">
                <a:latin typeface="Helvetica"/>
                <a:cs typeface="Helvetica"/>
              </a:rPr>
              <a:t>Traffic Calming</a:t>
            </a:r>
          </a:p>
          <a:p>
            <a:pPr lvl="1"/>
            <a:r>
              <a:rPr lang="en-US" sz="1400" dirty="0">
                <a:latin typeface="Helvetica"/>
                <a:cs typeface="Helvetica"/>
              </a:rPr>
              <a:t>Equipment Purchasing</a:t>
            </a:r>
          </a:p>
          <a:p>
            <a:pPr lvl="1"/>
            <a:endParaRPr lang="en-US" sz="1400" dirty="0">
              <a:latin typeface="Helvetica"/>
              <a:cs typeface="Helvetica"/>
            </a:endParaRPr>
          </a:p>
          <a:p>
            <a:pPr marL="0" lvl="1" indent="0">
              <a:buNone/>
            </a:pPr>
            <a:endParaRPr lang="en-US" sz="1400" dirty="0">
              <a:latin typeface="Helvetica"/>
              <a:cs typeface="Helvetica"/>
            </a:endParaRPr>
          </a:p>
        </p:txBody>
      </p:sp>
      <p:pic>
        <p:nvPicPr>
          <p:cNvPr id="5" name="Picture 4" descr="A close up of a sign&#10;&#10;Description automatically generated">
            <a:extLst>
              <a:ext uri="{FF2B5EF4-FFF2-40B4-BE49-F238E27FC236}">
                <a16:creationId xmlns:a16="http://schemas.microsoft.com/office/drawing/2014/main" id="{814B2920-0978-2FD6-A4AB-78EF5A787BE7}"/>
              </a:ext>
            </a:extLst>
          </p:cNvPr>
          <p:cNvPicPr/>
          <p:nvPr/>
        </p:nvPicPr>
        <p:blipFill>
          <a:blip r:embed="rId5"/>
          <a:stretch>
            <a:fillRect/>
          </a:stretch>
        </p:blipFill>
        <p:spPr bwMode="auto">
          <a:xfrm>
            <a:off x="7700962" y="-1"/>
            <a:ext cx="4422181" cy="3429001"/>
          </a:xfrm>
          <a:prstGeom prst="rect">
            <a:avLst/>
          </a:prstGeom>
          <a:noFill/>
        </p:spPr>
      </p:pic>
    </p:spTree>
    <p:extLst>
      <p:ext uri="{BB962C8B-B14F-4D97-AF65-F5344CB8AC3E}">
        <p14:creationId xmlns:p14="http://schemas.microsoft.com/office/powerpoint/2010/main" val="25705639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Graphical user interface, diagram, application, map&#10;&#10;Description automatically generated">
            <a:extLst>
              <a:ext uri="{FF2B5EF4-FFF2-40B4-BE49-F238E27FC236}">
                <a16:creationId xmlns:a16="http://schemas.microsoft.com/office/drawing/2014/main" id="{1402E549-28FC-4176-BFD8-83945E75A16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7822" y="98230"/>
            <a:ext cx="12033114" cy="6661540"/>
          </a:xfrm>
        </p:spPr>
      </p:pic>
    </p:spTree>
    <p:extLst>
      <p:ext uri="{BB962C8B-B14F-4D97-AF65-F5344CB8AC3E}">
        <p14:creationId xmlns:p14="http://schemas.microsoft.com/office/powerpoint/2010/main" val="6005019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89CC8AE-CCA0-4D6D-BD8C-FFA5FA2018B7}"/>
              </a:ext>
            </a:extLst>
          </p:cNvPr>
          <p:cNvPicPr/>
          <p:nvPr/>
        </p:nvPicPr>
        <p:blipFill>
          <a:blip r:embed="rId3"/>
          <a:stretch>
            <a:fillRect/>
          </a:stretch>
        </p:blipFill>
        <p:spPr bwMode="auto">
          <a:xfrm>
            <a:off x="9319491" y="193965"/>
            <a:ext cx="1117600" cy="949036"/>
          </a:xfrm>
          <a:prstGeom prst="rect">
            <a:avLst/>
          </a:prstGeom>
          <a:noFill/>
          <a:ln>
            <a:noFill/>
          </a:ln>
        </p:spPr>
      </p:pic>
      <p:sp>
        <p:nvSpPr>
          <p:cNvPr id="12" name="Rectangle 11">
            <a:extLst>
              <a:ext uri="{FF2B5EF4-FFF2-40B4-BE49-F238E27FC236}">
                <a16:creationId xmlns:a16="http://schemas.microsoft.com/office/drawing/2014/main" id="{5A212CE3-6BE5-4E2F-88FE-52980B561326}"/>
              </a:ext>
            </a:extLst>
          </p:cNvPr>
          <p:cNvSpPr/>
          <p:nvPr/>
        </p:nvSpPr>
        <p:spPr>
          <a:xfrm>
            <a:off x="5348311" y="1066658"/>
            <a:ext cx="2099293" cy="369332"/>
          </a:xfrm>
          <a:prstGeom prst="rect">
            <a:avLst/>
          </a:prstGeom>
        </p:spPr>
        <p:txBody>
          <a:bodyPr wrap="none">
            <a:spAutoFit/>
          </a:bodyPr>
          <a:lstStyle/>
          <a:p>
            <a:r>
              <a:rPr lang="en-US" b="1" dirty="0"/>
              <a:t>During Construction</a:t>
            </a:r>
          </a:p>
        </p:txBody>
      </p:sp>
      <p:sp>
        <p:nvSpPr>
          <p:cNvPr id="13" name="Rectangle 12">
            <a:extLst>
              <a:ext uri="{FF2B5EF4-FFF2-40B4-BE49-F238E27FC236}">
                <a16:creationId xmlns:a16="http://schemas.microsoft.com/office/drawing/2014/main" id="{34028533-CF49-4BCD-AEB7-C776C5AFE0FE}"/>
              </a:ext>
            </a:extLst>
          </p:cNvPr>
          <p:cNvSpPr/>
          <p:nvPr/>
        </p:nvSpPr>
        <p:spPr>
          <a:xfrm>
            <a:off x="322939" y="1486374"/>
            <a:ext cx="3463449" cy="369332"/>
          </a:xfrm>
          <a:prstGeom prst="rect">
            <a:avLst/>
          </a:prstGeom>
        </p:spPr>
        <p:txBody>
          <a:bodyPr wrap="none">
            <a:spAutoFit/>
          </a:bodyPr>
          <a:lstStyle/>
          <a:p>
            <a:r>
              <a:rPr lang="en-US" b="1" dirty="0"/>
              <a:t>Berry Street Before Improvements</a:t>
            </a:r>
          </a:p>
        </p:txBody>
      </p:sp>
      <p:pic>
        <p:nvPicPr>
          <p:cNvPr id="15" name="Content Placeholder 14">
            <a:extLst>
              <a:ext uri="{FF2B5EF4-FFF2-40B4-BE49-F238E27FC236}">
                <a16:creationId xmlns:a16="http://schemas.microsoft.com/office/drawing/2014/main" id="{119BE317-60E0-495A-A7AB-7D9D7137368B}"/>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a:stretch/>
        </p:blipFill>
        <p:spPr>
          <a:xfrm>
            <a:off x="8566816" y="2937750"/>
            <a:ext cx="3289700" cy="2694785"/>
          </a:xfrm>
          <a:prstGeom prst="rect">
            <a:avLst/>
          </a:prstGeom>
        </p:spPr>
      </p:pic>
      <p:pic>
        <p:nvPicPr>
          <p:cNvPr id="16" name="Content Placeholder 5">
            <a:extLst>
              <a:ext uri="{FF2B5EF4-FFF2-40B4-BE49-F238E27FC236}">
                <a16:creationId xmlns:a16="http://schemas.microsoft.com/office/drawing/2014/main" id="{E45B1E6D-A3A2-4132-BF71-E204E883AA37}"/>
              </a:ext>
            </a:extLst>
          </p:cNvPr>
          <p:cNvPicPr>
            <a:picLocks noChangeAspect="1"/>
          </p:cNvPicPr>
          <p:nvPr/>
        </p:nvPicPr>
        <p:blipFill>
          <a:blip r:embed="rId5">
            <a:extLst>
              <a:ext uri="{28A0092B-C50C-407E-A947-70E740481C1C}">
                <a14:useLocalDpi xmlns:a14="http://schemas.microsoft.com/office/drawing/2010/main" val="0"/>
              </a:ext>
            </a:extLst>
          </a:blip>
          <a:srcRect t="12382" b="12382"/>
          <a:stretch/>
        </p:blipFill>
        <p:spPr>
          <a:xfrm>
            <a:off x="131900" y="1855706"/>
            <a:ext cx="4111972" cy="4078994"/>
          </a:xfrm>
          <a:prstGeom prst="rect">
            <a:avLst/>
          </a:prstGeom>
        </p:spPr>
      </p:pic>
      <p:sp>
        <p:nvSpPr>
          <p:cNvPr id="17" name="Title 1">
            <a:extLst>
              <a:ext uri="{FF2B5EF4-FFF2-40B4-BE49-F238E27FC236}">
                <a16:creationId xmlns:a16="http://schemas.microsoft.com/office/drawing/2014/main" id="{62ED594F-D24A-440B-A310-A96B5DA87179}"/>
              </a:ext>
            </a:extLst>
          </p:cNvPr>
          <p:cNvSpPr txBox="1">
            <a:spLocks/>
          </p:cNvSpPr>
          <p:nvPr/>
        </p:nvSpPr>
        <p:spPr>
          <a:xfrm>
            <a:off x="131900" y="166256"/>
            <a:ext cx="9037219" cy="1682700"/>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b="1" dirty="0">
                <a:latin typeface="+mn-lt"/>
              </a:rPr>
              <a:t>Completed Pavement Projects FY22/23</a:t>
            </a:r>
            <a:br>
              <a:rPr lang="en-US" sz="2700" b="1" dirty="0">
                <a:latin typeface="+mn-lt"/>
              </a:rPr>
            </a:br>
            <a:r>
              <a:rPr lang="en-US" sz="1600" dirty="0"/>
              <a:t>Berry Street Repaving 1,000LF Berry Bridge to Foothill Blvd.</a:t>
            </a:r>
          </a:p>
          <a:p>
            <a:r>
              <a:rPr lang="en-US" sz="1600" dirty="0"/>
              <a:t>Design for Cedar, Berry and Washington Street Pavement Projects</a:t>
            </a:r>
            <a:br>
              <a:rPr lang="en-US" sz="1600" dirty="0"/>
            </a:br>
            <a:br>
              <a:rPr lang="en-US" sz="1200" dirty="0"/>
            </a:br>
            <a:br>
              <a:rPr lang="en-US" sz="3200" b="1" dirty="0"/>
            </a:br>
            <a:endParaRPr lang="en-US" sz="3000" dirty="0"/>
          </a:p>
        </p:txBody>
      </p:sp>
      <p:pic>
        <p:nvPicPr>
          <p:cNvPr id="3" name="Picture 2">
            <a:extLst>
              <a:ext uri="{FF2B5EF4-FFF2-40B4-BE49-F238E27FC236}">
                <a16:creationId xmlns:a16="http://schemas.microsoft.com/office/drawing/2014/main" id="{F09441B9-045B-4E52-ADC7-7D430CDBCB5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rot="5400000">
            <a:off x="3726340" y="2103895"/>
            <a:ext cx="5343237" cy="4007428"/>
          </a:xfrm>
          <a:prstGeom prst="rect">
            <a:avLst/>
          </a:prstGeom>
        </p:spPr>
      </p:pic>
      <p:sp>
        <p:nvSpPr>
          <p:cNvPr id="2" name="Rectangle 1">
            <a:extLst>
              <a:ext uri="{FF2B5EF4-FFF2-40B4-BE49-F238E27FC236}">
                <a16:creationId xmlns:a16="http://schemas.microsoft.com/office/drawing/2014/main" id="{681880A6-2358-335E-965B-0A121F4FCD60}"/>
              </a:ext>
            </a:extLst>
          </p:cNvPr>
          <p:cNvSpPr/>
          <p:nvPr/>
        </p:nvSpPr>
        <p:spPr>
          <a:xfrm>
            <a:off x="8552045" y="2561668"/>
            <a:ext cx="3319242" cy="369332"/>
          </a:xfrm>
          <a:prstGeom prst="rect">
            <a:avLst/>
          </a:prstGeom>
        </p:spPr>
        <p:txBody>
          <a:bodyPr wrap="none">
            <a:spAutoFit/>
          </a:bodyPr>
          <a:lstStyle/>
          <a:p>
            <a:r>
              <a:rPr lang="en-US" b="1" dirty="0"/>
              <a:t>Berry Street After Improvements</a:t>
            </a:r>
          </a:p>
        </p:txBody>
      </p:sp>
    </p:spTree>
    <p:extLst>
      <p:ext uri="{BB962C8B-B14F-4D97-AF65-F5344CB8AC3E}">
        <p14:creationId xmlns:p14="http://schemas.microsoft.com/office/powerpoint/2010/main" val="41075337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89CC8AE-CCA0-4D6D-BD8C-FFA5FA2018B7}"/>
              </a:ext>
            </a:extLst>
          </p:cNvPr>
          <p:cNvPicPr/>
          <p:nvPr/>
        </p:nvPicPr>
        <p:blipFill>
          <a:blip r:embed="rId3"/>
          <a:stretch>
            <a:fillRect/>
          </a:stretch>
        </p:blipFill>
        <p:spPr bwMode="auto">
          <a:xfrm>
            <a:off x="9319491" y="193965"/>
            <a:ext cx="1117600" cy="949036"/>
          </a:xfrm>
          <a:prstGeom prst="rect">
            <a:avLst/>
          </a:prstGeom>
          <a:noFill/>
          <a:ln>
            <a:noFill/>
          </a:ln>
        </p:spPr>
      </p:pic>
      <p:sp>
        <p:nvSpPr>
          <p:cNvPr id="12" name="Rectangle 11">
            <a:extLst>
              <a:ext uri="{FF2B5EF4-FFF2-40B4-BE49-F238E27FC236}">
                <a16:creationId xmlns:a16="http://schemas.microsoft.com/office/drawing/2014/main" id="{5A212CE3-6BE5-4E2F-88FE-52980B561326}"/>
              </a:ext>
            </a:extLst>
          </p:cNvPr>
          <p:cNvSpPr/>
          <p:nvPr/>
        </p:nvSpPr>
        <p:spPr>
          <a:xfrm>
            <a:off x="1775150" y="5735509"/>
            <a:ext cx="2901115" cy="369332"/>
          </a:xfrm>
          <a:prstGeom prst="rect">
            <a:avLst/>
          </a:prstGeom>
        </p:spPr>
        <p:txBody>
          <a:bodyPr wrap="none">
            <a:spAutoFit/>
          </a:bodyPr>
          <a:lstStyle/>
          <a:p>
            <a:r>
              <a:rPr lang="en-US" b="1" dirty="0"/>
              <a:t>Grant Street Traffic Calming</a:t>
            </a:r>
          </a:p>
        </p:txBody>
      </p:sp>
      <p:sp>
        <p:nvSpPr>
          <p:cNvPr id="13" name="Rectangle 12">
            <a:extLst>
              <a:ext uri="{FF2B5EF4-FFF2-40B4-BE49-F238E27FC236}">
                <a16:creationId xmlns:a16="http://schemas.microsoft.com/office/drawing/2014/main" id="{34028533-CF49-4BCD-AEB7-C776C5AFE0FE}"/>
              </a:ext>
            </a:extLst>
          </p:cNvPr>
          <p:cNvSpPr/>
          <p:nvPr/>
        </p:nvSpPr>
        <p:spPr>
          <a:xfrm>
            <a:off x="7857245" y="5735509"/>
            <a:ext cx="2039854" cy="369332"/>
          </a:xfrm>
          <a:prstGeom prst="rect">
            <a:avLst/>
          </a:prstGeom>
        </p:spPr>
        <p:txBody>
          <a:bodyPr wrap="none">
            <a:spAutoFit/>
          </a:bodyPr>
          <a:lstStyle/>
          <a:p>
            <a:r>
              <a:rPr lang="en-US" b="1" dirty="0"/>
              <a:t>Vine Trail – Reach 7</a:t>
            </a:r>
          </a:p>
        </p:txBody>
      </p:sp>
      <p:pic>
        <p:nvPicPr>
          <p:cNvPr id="16" name="Content Placeholder 5">
            <a:extLst>
              <a:ext uri="{FF2B5EF4-FFF2-40B4-BE49-F238E27FC236}">
                <a16:creationId xmlns:a16="http://schemas.microsoft.com/office/drawing/2014/main" id="{E45B1E6D-A3A2-4132-BF71-E204E883AA37}"/>
              </a:ext>
            </a:extLst>
          </p:cNvPr>
          <p:cNvPicPr>
            <a:picLocks noChangeAspect="1"/>
          </p:cNvPicPr>
          <p:nvPr/>
        </p:nvPicPr>
        <p:blipFill>
          <a:blip r:embed="rId4">
            <a:extLst>
              <a:ext uri="{28A0092B-C50C-407E-A947-70E740481C1C}">
                <a14:useLocalDpi xmlns:a14="http://schemas.microsoft.com/office/drawing/2010/main" val="0"/>
              </a:ext>
            </a:extLst>
          </a:blip>
          <a:srcRect t="17310" b="17310"/>
          <a:stretch/>
        </p:blipFill>
        <p:spPr>
          <a:xfrm>
            <a:off x="1011357" y="1199907"/>
            <a:ext cx="5107988" cy="4458186"/>
          </a:xfrm>
          <a:prstGeom prst="rect">
            <a:avLst/>
          </a:prstGeom>
        </p:spPr>
      </p:pic>
      <p:sp>
        <p:nvSpPr>
          <p:cNvPr id="17" name="Title 1">
            <a:extLst>
              <a:ext uri="{FF2B5EF4-FFF2-40B4-BE49-F238E27FC236}">
                <a16:creationId xmlns:a16="http://schemas.microsoft.com/office/drawing/2014/main" id="{62ED594F-D24A-440B-A310-A96B5DA87179}"/>
              </a:ext>
            </a:extLst>
          </p:cNvPr>
          <p:cNvSpPr txBox="1">
            <a:spLocks/>
          </p:cNvSpPr>
          <p:nvPr/>
        </p:nvSpPr>
        <p:spPr>
          <a:xfrm>
            <a:off x="336623" y="239692"/>
            <a:ext cx="8839094" cy="1699003"/>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b="1" dirty="0">
                <a:latin typeface="+mn-lt"/>
              </a:rPr>
              <a:t>Completed Bike and Safety Projects FY22/23</a:t>
            </a:r>
            <a:br>
              <a:rPr lang="en-US" sz="2700" b="1" dirty="0">
                <a:latin typeface="+mn-lt"/>
              </a:rPr>
            </a:br>
            <a:r>
              <a:rPr lang="en-US" sz="1600" dirty="0"/>
              <a:t>Grant Street Traffic Calming Measures</a:t>
            </a:r>
          </a:p>
          <a:p>
            <a:r>
              <a:rPr lang="en-US" sz="1600" dirty="0"/>
              <a:t>Vine Trail - Reach 7</a:t>
            </a:r>
          </a:p>
          <a:p>
            <a:br>
              <a:rPr lang="en-US" sz="1200" dirty="0"/>
            </a:br>
            <a:br>
              <a:rPr lang="en-US" sz="3200" b="1" dirty="0"/>
            </a:br>
            <a:endParaRPr lang="en-US" sz="3000" dirty="0"/>
          </a:p>
        </p:txBody>
      </p:sp>
      <p:pic>
        <p:nvPicPr>
          <p:cNvPr id="3" name="Picture 2">
            <a:extLst>
              <a:ext uri="{FF2B5EF4-FFF2-40B4-BE49-F238E27FC236}">
                <a16:creationId xmlns:a16="http://schemas.microsoft.com/office/drawing/2014/main" id="{F09441B9-045B-4E52-ADC7-7D430CDBCB5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123326" y="1039891"/>
            <a:ext cx="3444483" cy="4592644"/>
          </a:xfrm>
          <a:prstGeom prst="rect">
            <a:avLst/>
          </a:prstGeom>
        </p:spPr>
      </p:pic>
    </p:spTree>
    <p:extLst>
      <p:ext uri="{BB962C8B-B14F-4D97-AF65-F5344CB8AC3E}">
        <p14:creationId xmlns:p14="http://schemas.microsoft.com/office/powerpoint/2010/main" val="3175065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9" name="Rectangle 120">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95BCDCC-A590-4296-B284-3B794804D0EF}"/>
              </a:ext>
            </a:extLst>
          </p:cNvPr>
          <p:cNvSpPr>
            <a:spLocks noGrp="1"/>
          </p:cNvSpPr>
          <p:nvPr>
            <p:ph type="title"/>
          </p:nvPr>
        </p:nvSpPr>
        <p:spPr>
          <a:xfrm>
            <a:off x="411480" y="987552"/>
            <a:ext cx="4485861" cy="1088136"/>
          </a:xfrm>
        </p:spPr>
        <p:txBody>
          <a:bodyPr anchor="b">
            <a:normAutofit/>
          </a:bodyPr>
          <a:lstStyle/>
          <a:p>
            <a:r>
              <a:rPr lang="en-US" sz="3400" dirty="0"/>
              <a:t>Future Projects (23/24)</a:t>
            </a:r>
          </a:p>
        </p:txBody>
      </p:sp>
      <p:sp>
        <p:nvSpPr>
          <p:cNvPr id="130" name="Rectangle 122">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31" name="Rectangle 124">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F94FF344-13EB-4EF3-930F-127DF56BE338}"/>
              </a:ext>
            </a:extLst>
          </p:cNvPr>
          <p:cNvSpPr>
            <a:spLocks noGrp="1"/>
          </p:cNvSpPr>
          <p:nvPr>
            <p:ph idx="1"/>
          </p:nvPr>
        </p:nvSpPr>
        <p:spPr>
          <a:xfrm>
            <a:off x="411479" y="2560320"/>
            <a:ext cx="4498848" cy="3584448"/>
          </a:xfrm>
        </p:spPr>
        <p:txBody>
          <a:bodyPr anchor="t">
            <a:normAutofit fontScale="92500" lnSpcReduction="10000"/>
          </a:bodyPr>
          <a:lstStyle/>
          <a:p>
            <a:r>
              <a:rPr lang="en-US" sz="1800" b="1" dirty="0"/>
              <a:t>Street Reconstruction</a:t>
            </a:r>
          </a:p>
          <a:p>
            <a:pPr lvl="1"/>
            <a:r>
              <a:rPr lang="en-US" sz="1800" dirty="0"/>
              <a:t>Micro Surfacing Phase I</a:t>
            </a:r>
          </a:p>
          <a:p>
            <a:pPr lvl="1"/>
            <a:r>
              <a:rPr lang="en-US" sz="1800" dirty="0"/>
              <a:t>Silverado Trail Overlay</a:t>
            </a:r>
          </a:p>
          <a:p>
            <a:pPr lvl="1"/>
            <a:r>
              <a:rPr lang="en-US" sz="1800" dirty="0"/>
              <a:t>Cedar Street Improvements</a:t>
            </a:r>
          </a:p>
          <a:p>
            <a:r>
              <a:rPr lang="en-US" sz="1800" b="1" dirty="0"/>
              <a:t>Bike Ped</a:t>
            </a:r>
          </a:p>
          <a:p>
            <a:pPr lvl="1"/>
            <a:r>
              <a:rPr lang="en-US" sz="1800" dirty="0"/>
              <a:t>Flashing Beacon Brannan/Lincoln</a:t>
            </a:r>
          </a:p>
          <a:p>
            <a:pPr lvl="1"/>
            <a:r>
              <a:rPr lang="en-US" sz="1800" dirty="0"/>
              <a:t>Class I Bike Path – Lincoln Avenue</a:t>
            </a:r>
          </a:p>
          <a:p>
            <a:r>
              <a:rPr lang="en-US" sz="1800" b="1" dirty="0"/>
              <a:t>Designs</a:t>
            </a:r>
          </a:p>
          <a:p>
            <a:pPr lvl="1"/>
            <a:r>
              <a:rPr lang="en-US" sz="1800" dirty="0"/>
              <a:t>Additional Traffic Calming Projects</a:t>
            </a:r>
          </a:p>
          <a:p>
            <a:pPr lvl="1"/>
            <a:r>
              <a:rPr lang="en-US" sz="1800" dirty="0"/>
              <a:t>Micro surfacing Phase II</a:t>
            </a:r>
          </a:p>
          <a:p>
            <a:r>
              <a:rPr lang="en-US" sz="1800" b="1" dirty="0"/>
              <a:t>Equipment Purchasing</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Street Sweeper</a:t>
            </a:r>
          </a:p>
          <a:p>
            <a:endParaRPr lang="en-US" sz="1800" b="1" dirty="0"/>
          </a:p>
        </p:txBody>
      </p:sp>
      <p:pic>
        <p:nvPicPr>
          <p:cNvPr id="5" name="Picture 4">
            <a:extLst>
              <a:ext uri="{FF2B5EF4-FFF2-40B4-BE49-F238E27FC236}">
                <a16:creationId xmlns:a16="http://schemas.microsoft.com/office/drawing/2014/main" id="{E597A9A8-25F7-465E-9AA4-5581EC6AF07D}"/>
              </a:ext>
            </a:extLst>
          </p:cNvPr>
          <p:cNvPicPr>
            <a:picLocks noChangeAspect="1"/>
          </p:cNvPicPr>
          <p:nvPr/>
        </p:nvPicPr>
        <p:blipFill>
          <a:blip r:embed="rId3">
            <a:extLst>
              <a:ext uri="{28A0092B-C50C-407E-A947-70E740481C1C}">
                <a14:useLocalDpi xmlns:a14="http://schemas.microsoft.com/office/drawing/2010/main" val="0"/>
              </a:ext>
            </a:extLst>
          </a:blip>
          <a:srcRect l="12366" r="12366"/>
          <a:stretch/>
        </p:blipFill>
        <p:spPr>
          <a:xfrm>
            <a:off x="5212080" y="10"/>
            <a:ext cx="6979920"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16272992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outdoor, road, red, child&#10;&#10;Description automatically generated">
            <a:extLst>
              <a:ext uri="{FF2B5EF4-FFF2-40B4-BE49-F238E27FC236}">
                <a16:creationId xmlns:a16="http://schemas.microsoft.com/office/drawing/2014/main" id="{BFADF164-78B9-48EB-A3B2-61057335DA1C}"/>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10248" r="-2" b="28365"/>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10" name="Picture 9" descr="A picture containing road, outdoor, ground, car&#10;&#10;Description automatically generated">
            <a:extLst>
              <a:ext uri="{FF2B5EF4-FFF2-40B4-BE49-F238E27FC236}">
                <a16:creationId xmlns:a16="http://schemas.microsoft.com/office/drawing/2014/main" id="{5C17450F-F244-4D35-BB3A-1F888916704A}"/>
              </a:ext>
            </a:extLst>
          </p:cNvPr>
          <p:cNvPicPr>
            <a:picLocks noChangeAspect="1"/>
          </p:cNvPicPr>
          <p:nvPr/>
        </p:nvPicPr>
        <p:blipFill rotWithShape="1">
          <a:blip r:embed="rId4">
            <a:extLst>
              <a:ext uri="{28A0092B-C50C-407E-A947-70E740481C1C}">
                <a14:useLocalDpi xmlns:a14="http://schemas.microsoft.com/office/drawing/2010/main" val="0"/>
              </a:ext>
            </a:extLst>
          </a:blip>
          <a:srcRect t="3721" r="-2" b="34892"/>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57" name="Freeform: Shape 56">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59" name="Freeform: Shape 58">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 name="Title 1">
            <a:extLst>
              <a:ext uri="{FF2B5EF4-FFF2-40B4-BE49-F238E27FC236}">
                <a16:creationId xmlns:a16="http://schemas.microsoft.com/office/drawing/2014/main" id="{C95BCDCC-A590-4296-B284-3B794804D0EF}"/>
              </a:ext>
            </a:extLst>
          </p:cNvPr>
          <p:cNvSpPr>
            <a:spLocks noGrp="1"/>
          </p:cNvSpPr>
          <p:nvPr>
            <p:ph type="title"/>
          </p:nvPr>
        </p:nvSpPr>
        <p:spPr>
          <a:xfrm>
            <a:off x="448056" y="859536"/>
            <a:ext cx="4832802" cy="1243584"/>
          </a:xfrm>
        </p:spPr>
        <p:txBody>
          <a:bodyPr>
            <a:normAutofit/>
          </a:bodyPr>
          <a:lstStyle/>
          <a:p>
            <a:r>
              <a:rPr lang="en-US" sz="3400" dirty="0"/>
              <a:t>Future Projects (24/25)</a:t>
            </a:r>
          </a:p>
        </p:txBody>
      </p:sp>
      <p:sp>
        <p:nvSpPr>
          <p:cNvPr id="61" name="Rectangle 60">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useBgFill="1">
        <p:nvSpPr>
          <p:cNvPr id="63" name="Rectangle 62">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Rectangle 64">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F94FF344-13EB-4EF3-930F-127DF56BE338}"/>
              </a:ext>
            </a:extLst>
          </p:cNvPr>
          <p:cNvSpPr>
            <a:spLocks noGrp="1"/>
          </p:cNvSpPr>
          <p:nvPr>
            <p:ph idx="1"/>
          </p:nvPr>
        </p:nvSpPr>
        <p:spPr>
          <a:xfrm>
            <a:off x="448056" y="2512611"/>
            <a:ext cx="4832803" cy="3664351"/>
          </a:xfrm>
        </p:spPr>
        <p:txBody>
          <a:bodyPr>
            <a:normAutofit/>
          </a:bodyPr>
          <a:lstStyle/>
          <a:p>
            <a:r>
              <a:rPr lang="en-US" sz="2000" b="1" dirty="0"/>
              <a:t>Street Reconstruction</a:t>
            </a:r>
          </a:p>
          <a:p>
            <a:pPr lvl="1"/>
            <a:r>
              <a:rPr lang="en-US" sz="2000" dirty="0"/>
              <a:t>Micro surfacing Phase II</a:t>
            </a:r>
          </a:p>
          <a:p>
            <a:pPr lvl="1"/>
            <a:r>
              <a:rPr lang="en-US" sz="2000" dirty="0"/>
              <a:t>Grant Street</a:t>
            </a:r>
          </a:p>
          <a:p>
            <a:r>
              <a:rPr lang="en-US" sz="2000" b="1" dirty="0"/>
              <a:t>Bike Ped Construction</a:t>
            </a:r>
          </a:p>
          <a:p>
            <a:pPr lvl="1"/>
            <a:r>
              <a:rPr lang="en-US" sz="2000" dirty="0"/>
              <a:t>Gateway</a:t>
            </a:r>
          </a:p>
          <a:p>
            <a:pPr lvl="1"/>
            <a:r>
              <a:rPr lang="en-US" sz="2000" dirty="0"/>
              <a:t>Grant Street Multi-use Path</a:t>
            </a:r>
          </a:p>
          <a:p>
            <a:pPr lvl="1"/>
            <a:r>
              <a:rPr lang="en-US" sz="2000" dirty="0"/>
              <a:t>Logvy Path</a:t>
            </a:r>
          </a:p>
          <a:p>
            <a:r>
              <a:rPr lang="en-US" sz="2000" b="1" dirty="0"/>
              <a:t>Designs</a:t>
            </a:r>
          </a:p>
          <a:p>
            <a:pPr lvl="1"/>
            <a:r>
              <a:rPr lang="en-US" sz="2000" dirty="0"/>
              <a:t>Grant, Fairway</a:t>
            </a:r>
          </a:p>
          <a:p>
            <a:pPr lvl="1"/>
            <a:endParaRPr lang="en-US" sz="2000" dirty="0"/>
          </a:p>
        </p:txBody>
      </p:sp>
    </p:spTree>
    <p:extLst>
      <p:ext uri="{BB962C8B-B14F-4D97-AF65-F5344CB8AC3E}">
        <p14:creationId xmlns:p14="http://schemas.microsoft.com/office/powerpoint/2010/main" val="1682564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5" name="Rectangle 84">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icture containing road, sky, ground, outdoor&#10;&#10;Description automatically generated">
            <a:extLst>
              <a:ext uri="{FF2B5EF4-FFF2-40B4-BE49-F238E27FC236}">
                <a16:creationId xmlns:a16="http://schemas.microsoft.com/office/drawing/2014/main" id="{60DD2C59-C9B3-4B2B-B6FF-F3D2C71B54DB}"/>
              </a:ext>
            </a:extLst>
          </p:cNvPr>
          <p:cNvPicPr>
            <a:picLocks noChangeAspect="1"/>
          </p:cNvPicPr>
          <p:nvPr/>
        </p:nvPicPr>
        <p:blipFill rotWithShape="1">
          <a:blip r:embed="rId3">
            <a:extLst>
              <a:ext uri="{28A0092B-C50C-407E-A947-70E740481C1C}">
                <a14:useLocalDpi xmlns:a14="http://schemas.microsoft.com/office/drawing/2010/main" val="0"/>
              </a:ext>
            </a:extLst>
          </a:blip>
          <a:srcRect r="-2" b="38613"/>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8" name="Picture 7" descr="A group of people riding on the back of a truck&#10;&#10;Description automatically generated">
            <a:extLst>
              <a:ext uri="{FF2B5EF4-FFF2-40B4-BE49-F238E27FC236}">
                <a16:creationId xmlns:a16="http://schemas.microsoft.com/office/drawing/2014/main" id="{B3778613-8E13-489B-8AF2-E1F07C15BBB5}"/>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2093" r="-2" b="36520"/>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87" name="Freeform: Shape 86">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89" name="Freeform: Shape 88">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 name="Title 1">
            <a:extLst>
              <a:ext uri="{FF2B5EF4-FFF2-40B4-BE49-F238E27FC236}">
                <a16:creationId xmlns:a16="http://schemas.microsoft.com/office/drawing/2014/main" id="{C95BCDCC-A590-4296-B284-3B794804D0EF}"/>
              </a:ext>
            </a:extLst>
          </p:cNvPr>
          <p:cNvSpPr>
            <a:spLocks noGrp="1"/>
          </p:cNvSpPr>
          <p:nvPr>
            <p:ph type="title"/>
          </p:nvPr>
        </p:nvSpPr>
        <p:spPr>
          <a:xfrm>
            <a:off x="448056" y="859536"/>
            <a:ext cx="4832802" cy="1243584"/>
          </a:xfrm>
        </p:spPr>
        <p:txBody>
          <a:bodyPr>
            <a:normAutofit/>
          </a:bodyPr>
          <a:lstStyle/>
          <a:p>
            <a:r>
              <a:rPr lang="en-US" sz="3400" dirty="0"/>
              <a:t>Future Projects (25/26)</a:t>
            </a:r>
          </a:p>
        </p:txBody>
      </p:sp>
      <p:sp>
        <p:nvSpPr>
          <p:cNvPr id="91" name="Rectangle 90">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useBgFill="1">
        <p:nvSpPr>
          <p:cNvPr id="93" name="Rectangle 92">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5" name="Rectangle 94">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F94FF344-13EB-4EF3-930F-127DF56BE338}"/>
              </a:ext>
            </a:extLst>
          </p:cNvPr>
          <p:cNvSpPr>
            <a:spLocks noGrp="1"/>
          </p:cNvSpPr>
          <p:nvPr>
            <p:ph idx="1"/>
          </p:nvPr>
        </p:nvSpPr>
        <p:spPr>
          <a:xfrm>
            <a:off x="448056" y="2512611"/>
            <a:ext cx="4832803" cy="3664351"/>
          </a:xfrm>
        </p:spPr>
        <p:txBody>
          <a:bodyPr>
            <a:normAutofit/>
          </a:bodyPr>
          <a:lstStyle/>
          <a:p>
            <a:r>
              <a:rPr lang="en-US" sz="2000" b="1" dirty="0"/>
              <a:t>Street Reconstruction</a:t>
            </a:r>
          </a:p>
          <a:p>
            <a:pPr lvl="1"/>
            <a:r>
              <a:rPr lang="en-US" sz="2000" dirty="0"/>
              <a:t>Lake Street</a:t>
            </a:r>
          </a:p>
          <a:p>
            <a:pPr lvl="1"/>
            <a:r>
              <a:rPr lang="en-US" sz="2000" dirty="0"/>
              <a:t>Washington</a:t>
            </a:r>
          </a:p>
          <a:p>
            <a:r>
              <a:rPr lang="en-US" sz="2000" b="1" dirty="0"/>
              <a:t>Designs</a:t>
            </a:r>
          </a:p>
          <a:p>
            <a:pPr lvl="1"/>
            <a:r>
              <a:rPr lang="en-US" sz="2000" dirty="0"/>
              <a:t>Fisher </a:t>
            </a:r>
          </a:p>
          <a:p>
            <a:pPr lvl="1"/>
            <a:r>
              <a:rPr lang="en-US" sz="2000" dirty="0"/>
              <a:t>Earl</a:t>
            </a:r>
          </a:p>
          <a:p>
            <a:pPr lvl="1"/>
            <a:r>
              <a:rPr lang="en-US" sz="2000" dirty="0"/>
              <a:t>Eddy </a:t>
            </a:r>
          </a:p>
          <a:p>
            <a:pPr lvl="1"/>
            <a:r>
              <a:rPr lang="en-US" sz="2000" dirty="0"/>
              <a:t>Franklin</a:t>
            </a:r>
          </a:p>
          <a:p>
            <a:pPr lvl="1"/>
            <a:r>
              <a:rPr lang="en-US" sz="2000" dirty="0"/>
              <a:t>Gerard</a:t>
            </a:r>
          </a:p>
        </p:txBody>
      </p:sp>
    </p:spTree>
    <p:extLst>
      <p:ext uri="{BB962C8B-B14F-4D97-AF65-F5344CB8AC3E}">
        <p14:creationId xmlns:p14="http://schemas.microsoft.com/office/powerpoint/2010/main" val="16156844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3" name="Rectangle 54">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95BCDCC-A590-4296-B284-3B794804D0EF}"/>
              </a:ext>
            </a:extLst>
          </p:cNvPr>
          <p:cNvSpPr>
            <a:spLocks noGrp="1"/>
          </p:cNvSpPr>
          <p:nvPr>
            <p:ph type="title"/>
          </p:nvPr>
        </p:nvSpPr>
        <p:spPr>
          <a:xfrm>
            <a:off x="411480" y="987552"/>
            <a:ext cx="4485861" cy="1088136"/>
          </a:xfrm>
        </p:spPr>
        <p:txBody>
          <a:bodyPr anchor="b">
            <a:normAutofit/>
          </a:bodyPr>
          <a:lstStyle/>
          <a:p>
            <a:r>
              <a:rPr lang="en-US" sz="3400" dirty="0"/>
              <a:t>Future Projects (26/27)</a:t>
            </a:r>
          </a:p>
        </p:txBody>
      </p:sp>
      <p:sp>
        <p:nvSpPr>
          <p:cNvPr id="64" name="Rectangle 56">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65" name="Rectangle 58">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F94FF344-13EB-4EF3-930F-127DF56BE338}"/>
              </a:ext>
            </a:extLst>
          </p:cNvPr>
          <p:cNvSpPr>
            <a:spLocks noGrp="1"/>
          </p:cNvSpPr>
          <p:nvPr>
            <p:ph idx="1"/>
          </p:nvPr>
        </p:nvSpPr>
        <p:spPr>
          <a:xfrm>
            <a:off x="411479" y="2688336"/>
            <a:ext cx="4498848" cy="3584448"/>
          </a:xfrm>
        </p:spPr>
        <p:txBody>
          <a:bodyPr anchor="t">
            <a:normAutofit/>
          </a:bodyPr>
          <a:lstStyle/>
          <a:p>
            <a:r>
              <a:rPr lang="en-US" sz="1800" b="1" dirty="0"/>
              <a:t>Street Reconstruction</a:t>
            </a:r>
          </a:p>
          <a:p>
            <a:pPr lvl="1"/>
            <a:r>
              <a:rPr lang="en-US" sz="1800" dirty="0"/>
              <a:t>Fisher </a:t>
            </a:r>
          </a:p>
          <a:p>
            <a:pPr lvl="1"/>
            <a:r>
              <a:rPr lang="en-US" sz="1800" dirty="0"/>
              <a:t>Earl</a:t>
            </a:r>
          </a:p>
          <a:p>
            <a:pPr lvl="1"/>
            <a:r>
              <a:rPr lang="en-US" sz="1800" dirty="0"/>
              <a:t>Eddy </a:t>
            </a:r>
          </a:p>
          <a:p>
            <a:pPr lvl="1"/>
            <a:r>
              <a:rPr lang="en-US" sz="1800" dirty="0"/>
              <a:t>Franklin</a:t>
            </a:r>
          </a:p>
          <a:p>
            <a:pPr lvl="1"/>
            <a:r>
              <a:rPr lang="en-US" sz="1800" dirty="0"/>
              <a:t>Gerard</a:t>
            </a:r>
          </a:p>
          <a:p>
            <a:r>
              <a:rPr lang="en-US" sz="1800" b="1" dirty="0"/>
              <a:t>Designs</a:t>
            </a:r>
          </a:p>
          <a:p>
            <a:pPr lvl="1"/>
            <a:r>
              <a:rPr lang="en-US" sz="1800" dirty="0"/>
              <a:t>Mora </a:t>
            </a:r>
          </a:p>
          <a:p>
            <a:pPr lvl="1"/>
            <a:r>
              <a:rPr lang="en-US" sz="1800" dirty="0"/>
              <a:t>Stevenson</a:t>
            </a:r>
          </a:p>
          <a:p>
            <a:pPr lvl="1"/>
            <a:r>
              <a:rPr lang="en-US" sz="1800" dirty="0"/>
              <a:t>Silver  </a:t>
            </a:r>
          </a:p>
          <a:p>
            <a:pPr lvl="1"/>
            <a:endParaRPr lang="en-US" sz="1800" dirty="0"/>
          </a:p>
        </p:txBody>
      </p:sp>
      <p:pic>
        <p:nvPicPr>
          <p:cNvPr id="8" name="Picture 7" descr="A picture containing outdoor, road, red, child&#10;&#10;Description automatically generated">
            <a:extLst>
              <a:ext uri="{FF2B5EF4-FFF2-40B4-BE49-F238E27FC236}">
                <a16:creationId xmlns:a16="http://schemas.microsoft.com/office/drawing/2014/main" id="{BFADF164-78B9-48EB-A3B2-61057335DA1C}"/>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531" r="24186"/>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461430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1682</TotalTime>
  <Words>315</Words>
  <Application>Microsoft Office PowerPoint</Application>
  <PresentationFormat>Widescreen</PresentationFormat>
  <Paragraphs>85</Paragraphs>
  <Slides>10</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Calibri Light</vt:lpstr>
      <vt:lpstr>Helvetica</vt:lpstr>
      <vt:lpstr>Office Theme</vt:lpstr>
      <vt:lpstr>Calistoga’s Measure T</vt:lpstr>
      <vt:lpstr>5-Year Work Plan</vt:lpstr>
      <vt:lpstr>PowerPoint Presentation</vt:lpstr>
      <vt:lpstr>PowerPoint Presentation</vt:lpstr>
      <vt:lpstr>PowerPoint Presentation</vt:lpstr>
      <vt:lpstr>Future Projects (23/24)</vt:lpstr>
      <vt:lpstr>Future Projects (24/25)</vt:lpstr>
      <vt:lpstr>Future Projects (25/26)</vt:lpstr>
      <vt:lpstr>Future Projects (26/27)</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Calistoga’s Measure T</dc:title>
  <dc:creator>Derek Rayner</dc:creator>
  <cp:lastModifiedBy>Derek Rayner</cp:lastModifiedBy>
  <cp:revision>35</cp:revision>
  <cp:lastPrinted>2023-02-28T16:57:39Z</cp:lastPrinted>
  <dcterms:created xsi:type="dcterms:W3CDTF">2020-03-03T00:34:20Z</dcterms:created>
  <dcterms:modified xsi:type="dcterms:W3CDTF">2023-02-28T16:59:18Z</dcterms:modified>
</cp:coreProperties>
</file>