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365" r:id="rId3"/>
    <p:sldId id="356" r:id="rId4"/>
    <p:sldId id="354" r:id="rId5"/>
    <p:sldId id="355" r:id="rId6"/>
    <p:sldId id="357" r:id="rId7"/>
    <p:sldId id="322" r:id="rId8"/>
    <p:sldId id="362" r:id="rId9"/>
    <p:sldId id="325" r:id="rId10"/>
    <p:sldId id="313" r:id="rId11"/>
    <p:sldId id="299" r:id="rId12"/>
    <p:sldId id="316" r:id="rId13"/>
    <p:sldId id="304" r:id="rId14"/>
    <p:sldId id="341" r:id="rId15"/>
    <p:sldId id="359" r:id="rId16"/>
    <p:sldId id="335" r:id="rId17"/>
    <p:sldId id="348" r:id="rId18"/>
    <p:sldId id="366" r:id="rId19"/>
    <p:sldId id="307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rschberg, Kelly@DOT" initials="HK" lastIdx="0" clrIdx="0">
    <p:extLst>
      <p:ext uri="{19B8F6BF-5375-455C-9EA6-DF929625EA0E}">
        <p15:presenceInfo xmlns:p15="http://schemas.microsoft.com/office/powerpoint/2012/main" userId="S-1-5-21-3697733453-1562081657-700838642-379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B6BB"/>
    <a:srgbClr val="39CFC1"/>
    <a:srgbClr val="F57F27"/>
    <a:srgbClr val="F7BFC3"/>
    <a:srgbClr val="E1F51F"/>
    <a:srgbClr val="39D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6242" autoAdjust="0"/>
  </p:normalViewPr>
  <p:slideViewPr>
    <p:cSldViewPr snapToGrid="0">
      <p:cViewPr varScale="1">
        <p:scale>
          <a:sx n="115" d="100"/>
          <a:sy n="115" d="100"/>
        </p:scale>
        <p:origin x="14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753CC201-EC2A-473D-A675-95CA6F46554D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0CE23D06-5AC5-425B-9C7B-B23D5009AB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034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3D06-5AC5-425B-9C7B-B23D5009AB7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767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9658-39F2-43E9-952A-F1CF10D77ADC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9658-39F2-43E9-952A-F1CF10D77ADC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9658-39F2-43E9-952A-F1CF10D77ADC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9658-39F2-43E9-952A-F1CF10D77ADC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3D06-5AC5-425B-9C7B-B23D5009AB7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69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9658-39F2-43E9-952A-F1CF10D77ADC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9658-39F2-43E9-952A-F1CF10D77ADC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3D06-5AC5-425B-9C7B-B23D5009AB7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23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lvl="1" defTabSz="931552"/>
            <a:r>
              <a:rPr lang="en-US" dirty="0"/>
              <a:t>The proposed intersection improvements will not change the cost-effectiveness of commute times for workers or change the behavior of tourists traveling to or from Napa Valley.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9658-39F2-43E9-952A-F1CF10D77ADC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3D06-5AC5-425B-9C7B-B23D5009AB7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532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These traffic volumes would be significantly higher than the capacity of the existing intersection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3D06-5AC5-425B-9C7B-B23D5009AB7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149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3D06-5AC5-425B-9C7B-B23D5009AB7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3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3D06-5AC5-425B-9C7B-B23D5009AB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57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Purpose: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 signalized intersection is currently experiencing traffic congestion during AM and PM peak periods and is operation at or near capacity.</a:t>
            </a:r>
          </a:p>
          <a:p>
            <a:pPr algn="just"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It is expected that rear end accidents, which are normally a consequence of traffic congestion condition will be reduced by the proposed improvements.</a:t>
            </a:r>
          </a:p>
          <a:p>
            <a:endParaRPr lang="en-US" dirty="0"/>
          </a:p>
          <a:p>
            <a:r>
              <a:rPr lang="en-US" dirty="0"/>
              <a:t>Proposed</a:t>
            </a:r>
            <a:r>
              <a:rPr lang="en-US" baseline="0" dirty="0"/>
              <a:t> Scope</a:t>
            </a:r>
          </a:p>
          <a:p>
            <a:pPr defTabSz="890842"/>
            <a:r>
              <a:rPr lang="en-US" dirty="0">
                <a:latin typeface="Times New Roman" pitchFamily="18" charset="0"/>
                <a:cs typeface="Times New Roman" pitchFamily="18" charset="0"/>
              </a:rPr>
              <a:t>The first four alternatives proposed per initial Project Study Report were found to be inadequate due to potential environment impacts and non-standard freeway entrance and exit designs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9658-39F2-43E9-952A-F1CF10D77ADC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Bicycle Movement</a:t>
            </a:r>
          </a:p>
          <a:p>
            <a:pPr>
              <a:spcAft>
                <a:spcPts val="1000"/>
              </a:spcAft>
              <a:buFontTx/>
              <a:buAutoNum type="arabicPeriod"/>
            </a:pPr>
            <a:r>
              <a:rPr lang="en-US" altLang="en-US" dirty="0"/>
              <a:t>Experienced Riders travel as a vehicle</a:t>
            </a:r>
          </a:p>
          <a:p>
            <a:pPr>
              <a:spcAft>
                <a:spcPts val="1000"/>
              </a:spcAft>
              <a:buFontTx/>
              <a:buAutoNum type="arabicPeriod"/>
            </a:pPr>
            <a:r>
              <a:rPr lang="en-US" altLang="en-US" dirty="0"/>
              <a:t>Novice Riders use Shared Path</a:t>
            </a:r>
          </a:p>
          <a:p>
            <a:pPr>
              <a:spcAft>
                <a:spcPts val="1000"/>
              </a:spcAft>
              <a:buFontTx/>
              <a:buAutoNum type="arabicPeriod"/>
            </a:pPr>
            <a:r>
              <a:rPr lang="en-US" altLang="en-US" dirty="0"/>
              <a:t>Pedestrian Refuges are wide enough to shelter bicyclists</a:t>
            </a:r>
          </a:p>
          <a:p>
            <a:pPr>
              <a:spcAft>
                <a:spcPts val="1000"/>
              </a:spcAft>
              <a:buFontTx/>
              <a:buAutoNum type="arabicPeriod"/>
            </a:pPr>
            <a:r>
              <a:rPr lang="en-US" altLang="en-US" dirty="0"/>
              <a:t>Enter and Exit Shared Path from bike ramps located away from the intersection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9658-39F2-43E9-952A-F1CF10D77AD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230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9658-39F2-43E9-952A-F1CF10D77AD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B9658-39F2-43E9-952A-F1CF10D77ADC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B53D7-34A9-4F0A-881B-9ADB67278385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E65E-7495-4FF7-8ECD-4C406AC9F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976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B53D7-34A9-4F0A-881B-9ADB67278385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E65E-7495-4FF7-8ECD-4C406AC9F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23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B53D7-34A9-4F0A-881B-9ADB67278385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E65E-7495-4FF7-8ECD-4C406AC9F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81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B53D7-34A9-4F0A-881B-9ADB67278385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E65E-7495-4FF7-8ECD-4C406AC9F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77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B53D7-34A9-4F0A-881B-9ADB67278385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E65E-7495-4FF7-8ECD-4C406AC9F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1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B53D7-34A9-4F0A-881B-9ADB67278385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E65E-7495-4FF7-8ECD-4C406AC9F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72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B53D7-34A9-4F0A-881B-9ADB67278385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E65E-7495-4FF7-8ECD-4C406AC9F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8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B53D7-34A9-4F0A-881B-9ADB67278385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E65E-7495-4FF7-8ECD-4C406AC9F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71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B53D7-34A9-4F0A-881B-9ADB67278385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E65E-7495-4FF7-8ECD-4C406AC9F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02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B53D7-34A9-4F0A-881B-9ADB67278385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E65E-7495-4FF7-8ECD-4C406AC9F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30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B53D7-34A9-4F0A-881B-9ADB67278385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E65E-7495-4FF7-8ECD-4C406AC9F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04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B53D7-34A9-4F0A-881B-9ADB67278385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E65E-7495-4FF7-8ECD-4C406AC9F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4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8420D-B278-4212-9399-3F2BC721C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4425" y="3914431"/>
            <a:ext cx="3989575" cy="1557250"/>
          </a:xfrm>
        </p:spPr>
        <p:txBody>
          <a:bodyPr anchor="t">
            <a:normAutofit/>
          </a:bodyPr>
          <a:lstStyle/>
          <a:p>
            <a:pPr algn="l"/>
            <a:r>
              <a:rPr lang="en-US" sz="3300" dirty="0"/>
              <a:t>Public Meeting </a:t>
            </a:r>
            <a:br>
              <a:rPr lang="en-US" sz="3300" dirty="0"/>
            </a:br>
            <a:r>
              <a:rPr lang="en-US" sz="3300" dirty="0"/>
              <a:t>October 8, 2019 </a:t>
            </a:r>
            <a:br>
              <a:rPr lang="en-US" sz="3300" dirty="0"/>
            </a:br>
            <a:r>
              <a:rPr lang="en-US" sz="3300" dirty="0"/>
              <a:t>5:30 PM to 7:30 PM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358536"/>
            <a:ext cx="4554332" cy="5386356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6CE94-6819-42D6-A70F-8B53A2157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32" r="12314" b="2"/>
          <a:stretch/>
        </p:blipFill>
        <p:spPr>
          <a:xfrm>
            <a:off x="0" y="1177318"/>
            <a:ext cx="4845268" cy="5748793"/>
          </a:xfrm>
          <a:custGeom>
            <a:avLst/>
            <a:gdLst>
              <a:gd name="connsiteX0" fmla="*/ 1082595 w 5234519"/>
              <a:gd name="connsiteY0" fmla="*/ 0 h 6210629"/>
              <a:gd name="connsiteX1" fmla="*/ 3027450 w 5234519"/>
              <a:gd name="connsiteY1" fmla="*/ 0 h 6210629"/>
              <a:gd name="connsiteX2" fmla="*/ 3291029 w 5234519"/>
              <a:gd name="connsiteY2" fmla="*/ 96471 h 6210629"/>
              <a:gd name="connsiteX3" fmla="*/ 5234519 w 5234519"/>
              <a:gd name="connsiteY3" fmla="*/ 3028517 h 6210629"/>
              <a:gd name="connsiteX4" fmla="*/ 2052407 w 5234519"/>
              <a:gd name="connsiteY4" fmla="*/ 6210629 h 6210629"/>
              <a:gd name="connsiteX5" fmla="*/ 28288 w 5234519"/>
              <a:gd name="connsiteY5" fmla="*/ 5483989 h 6210629"/>
              <a:gd name="connsiteX6" fmla="*/ 0 w 5234519"/>
              <a:gd name="connsiteY6" fmla="*/ 5458279 h 6210629"/>
              <a:gd name="connsiteX7" fmla="*/ 0 w 5234519"/>
              <a:gd name="connsiteY7" fmla="*/ 598754 h 6210629"/>
              <a:gd name="connsiteX8" fmla="*/ 28288 w 5234519"/>
              <a:gd name="connsiteY8" fmla="*/ 573044 h 6210629"/>
              <a:gd name="connsiteX9" fmla="*/ 958290 w 5234519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75F88A4-251F-4DF2-A9A5-9692A26EC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91"/>
          <a:stretch/>
        </p:blipFill>
        <p:spPr>
          <a:xfrm>
            <a:off x="20" y="1"/>
            <a:ext cx="9143979" cy="135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7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C4E6A9A-A1D3-4C00-86AF-7288CDCF59F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pic>
        <p:nvPicPr>
          <p:cNvPr id="10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EF83CBB0-3661-4518-9772-4033EBEDBC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65"/>
            <a:ext cx="9144000" cy="5916706"/>
          </a:xfrm>
          <a:prstGeom prst="rect">
            <a:avLst/>
          </a:prstGeom>
        </p:spPr>
      </p:pic>
      <p:pic>
        <p:nvPicPr>
          <p:cNvPr id="12" name="Picture 11" descr="A close up of a map&#10;&#10;Description generated with high confidence">
            <a:extLst>
              <a:ext uri="{FF2B5EF4-FFF2-40B4-BE49-F238E27FC236}">
                <a16:creationId xmlns:a16="http://schemas.microsoft.com/office/drawing/2014/main" id="{2C1E18E2-7C72-4A95-A68D-EFCF940CDC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65"/>
            <a:ext cx="9144000" cy="5916706"/>
          </a:xfrm>
          <a:prstGeom prst="rect">
            <a:avLst/>
          </a:prstGeom>
        </p:spPr>
      </p:pic>
      <p:pic>
        <p:nvPicPr>
          <p:cNvPr id="14" name="Picture 13" descr="A close up of a map&#10;&#10;Description generated with high confidence">
            <a:extLst>
              <a:ext uri="{FF2B5EF4-FFF2-40B4-BE49-F238E27FC236}">
                <a16:creationId xmlns:a16="http://schemas.microsoft.com/office/drawing/2014/main" id="{3C2AD2AB-7B20-4076-9AD3-9E4B96B0F9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65"/>
            <a:ext cx="9144000" cy="5916706"/>
          </a:xfrm>
          <a:prstGeom prst="rect">
            <a:avLst/>
          </a:prstGeom>
        </p:spPr>
      </p:pic>
      <p:pic>
        <p:nvPicPr>
          <p:cNvPr id="16" name="Picture 15" descr="A close up of a map&#10;&#10;Description generated with high confidence">
            <a:extLst>
              <a:ext uri="{FF2B5EF4-FFF2-40B4-BE49-F238E27FC236}">
                <a16:creationId xmlns:a16="http://schemas.microsoft.com/office/drawing/2014/main" id="{29D83B83-F022-4F7E-B534-FDDD5082287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65"/>
            <a:ext cx="9144000" cy="5916706"/>
          </a:xfrm>
          <a:prstGeom prst="rect">
            <a:avLst/>
          </a:prstGeom>
        </p:spPr>
      </p:pic>
      <p:pic>
        <p:nvPicPr>
          <p:cNvPr id="18" name="Picture 17" descr="A close up of a map&#10;&#10;Description generated with high confidence">
            <a:extLst>
              <a:ext uri="{FF2B5EF4-FFF2-40B4-BE49-F238E27FC236}">
                <a16:creationId xmlns:a16="http://schemas.microsoft.com/office/drawing/2014/main" id="{87F15E83-F0F4-437A-BFED-5B144A9631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65"/>
            <a:ext cx="9144000" cy="5916706"/>
          </a:xfrm>
          <a:prstGeom prst="rect">
            <a:avLst/>
          </a:prstGeom>
        </p:spPr>
      </p:pic>
      <p:pic>
        <p:nvPicPr>
          <p:cNvPr id="20" name="Picture 19" descr="A close up of a map&#10;&#10;Description generated with high confidence">
            <a:extLst>
              <a:ext uri="{FF2B5EF4-FFF2-40B4-BE49-F238E27FC236}">
                <a16:creationId xmlns:a16="http://schemas.microsoft.com/office/drawing/2014/main" id="{D51AA72C-9376-4B59-AACD-1AF39E69B7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65"/>
            <a:ext cx="9144000" cy="5916706"/>
          </a:xfrm>
          <a:prstGeom prst="rect">
            <a:avLst/>
          </a:prstGeom>
        </p:spPr>
      </p:pic>
      <p:pic>
        <p:nvPicPr>
          <p:cNvPr id="22" name="Picture 21" descr="A close up of a map&#10;&#10;Description generated with high confidence">
            <a:extLst>
              <a:ext uri="{FF2B5EF4-FFF2-40B4-BE49-F238E27FC236}">
                <a16:creationId xmlns:a16="http://schemas.microsoft.com/office/drawing/2014/main" id="{6D321B0E-D79A-49F1-9257-DE23044CAC9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65"/>
            <a:ext cx="9144000" cy="59167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840333B-E158-4508-A7A4-BDD4331ECC8C}"/>
              </a:ext>
            </a:extLst>
          </p:cNvPr>
          <p:cNvSpPr/>
          <p:nvPr/>
        </p:nvSpPr>
        <p:spPr>
          <a:xfrm>
            <a:off x="217715" y="1105990"/>
            <a:ext cx="8699862" cy="5521233"/>
          </a:xfrm>
          <a:prstGeom prst="rect">
            <a:avLst/>
          </a:prstGeom>
          <a:noFill/>
          <a:ln w="444500">
            <a:gradFill flip="none" rotWithShape="1">
              <a:gsLst>
                <a:gs pos="0">
                  <a:srgbClr val="F57F27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0C98282-AA7E-44E0-89C1-E174EE62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" y="720002"/>
            <a:ext cx="8812164" cy="1130133"/>
          </a:xfrm>
        </p:spPr>
        <p:txBody>
          <a:bodyPr>
            <a:normAutofit/>
          </a:bodyPr>
          <a:lstStyle/>
          <a:p>
            <a:r>
              <a:rPr lang="en-US" sz="27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Studies on Traffic and Transportation: Stage Construction </a:t>
            </a:r>
            <a:br>
              <a:rPr lang="en-US" sz="27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</a:br>
            <a:endParaRPr lang="en-US" sz="2700" b="1" dirty="0">
              <a:gradFill flip="none" rotWithShape="1">
                <a:gsLst>
                  <a:gs pos="0">
                    <a:srgbClr val="39DF78"/>
                  </a:gs>
                  <a:gs pos="50000">
                    <a:srgbClr val="00B050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0CC754F-86DC-4F5C-8096-D46D10DAB96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CE711B5-A75D-4648-92EE-58F138FB5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42" y="838004"/>
            <a:ext cx="8229600" cy="1020762"/>
          </a:xfrm>
        </p:spPr>
        <p:txBody>
          <a:bodyPr>
            <a:normAutofit/>
          </a:bodyPr>
          <a:lstStyle/>
          <a:p>
            <a:r>
              <a:rPr lang="en-US" sz="27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Studies on Traffic and Transportation: Detours </a:t>
            </a:r>
            <a:br>
              <a:rPr lang="en-US" sz="27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</a:br>
            <a:endParaRPr lang="en-US" sz="2700" b="1" dirty="0">
              <a:gradFill flip="none" rotWithShape="1">
                <a:gsLst>
                  <a:gs pos="0">
                    <a:srgbClr val="39DF78"/>
                  </a:gs>
                  <a:gs pos="50000">
                    <a:srgbClr val="00B050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934282F6-2EBC-43B8-A90C-DA3D7E0C7B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12966" r="8588" b="20038"/>
          <a:stretch/>
        </p:blipFill>
        <p:spPr>
          <a:xfrm>
            <a:off x="266302" y="1348385"/>
            <a:ext cx="4273615" cy="2674975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pic>
        <p:nvPicPr>
          <p:cNvPr id="15" name="Picture 14" descr="A close up of a map&#10;&#10;Description generated with high confidence">
            <a:extLst>
              <a:ext uri="{FF2B5EF4-FFF2-40B4-BE49-F238E27FC236}">
                <a16:creationId xmlns:a16="http://schemas.microsoft.com/office/drawing/2014/main" id="{DB4A0BA2-E357-48F6-8E91-CCFDD636B5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t="12966" r="9079" b="19863"/>
          <a:stretch/>
        </p:blipFill>
        <p:spPr>
          <a:xfrm>
            <a:off x="4604085" y="1357094"/>
            <a:ext cx="4339499" cy="2735935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pic>
        <p:nvPicPr>
          <p:cNvPr id="17" name="Picture 16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67DC485B-31E2-4FE1-8D67-6B6E08BD06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12967" r="9655" b="20270"/>
          <a:stretch/>
        </p:blipFill>
        <p:spPr>
          <a:xfrm>
            <a:off x="266302" y="4093029"/>
            <a:ext cx="4209448" cy="2644170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pic>
        <p:nvPicPr>
          <p:cNvPr id="20" name="Picture 19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8FB48D83-B739-4793-B5E3-D3AB19743C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2" t="79619" r="12601" b="5778"/>
          <a:stretch/>
        </p:blipFill>
        <p:spPr>
          <a:xfrm>
            <a:off x="4833257" y="4436843"/>
            <a:ext cx="2621280" cy="1001486"/>
          </a:xfrm>
          <a:prstGeom prst="rect">
            <a:avLst/>
          </a:prstGeom>
        </p:spPr>
      </p:pic>
      <p:pic>
        <p:nvPicPr>
          <p:cNvPr id="21" name="Picture 20" descr="A close up of a map&#10;&#10;Description generated with high confidence">
            <a:extLst>
              <a:ext uri="{FF2B5EF4-FFF2-40B4-BE49-F238E27FC236}">
                <a16:creationId xmlns:a16="http://schemas.microsoft.com/office/drawing/2014/main" id="{5D672E40-0376-4528-9650-A7B7DF28FF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7" t="14474" r="25524" b="67489"/>
          <a:stretch/>
        </p:blipFill>
        <p:spPr>
          <a:xfrm>
            <a:off x="4310744" y="3369606"/>
            <a:ext cx="496389" cy="10672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2183" y="1133361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Other Agencies : </a:t>
            </a:r>
            <a:r>
              <a:rPr lang="en-US" dirty="0">
                <a:ea typeface="Times New Roman"/>
                <a:cs typeface="Times New Roman"/>
              </a:rPr>
              <a:t/>
            </a:r>
            <a:br>
              <a:rPr lang="en-US" dirty="0">
                <a:ea typeface="Times New Roman"/>
                <a:cs typeface="Times New Roman"/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748245"/>
            <a:ext cx="8305800" cy="4876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State and Federal </a:t>
            </a:r>
          </a:p>
          <a:p>
            <a:pPr lvl="1">
              <a:buSzPct val="93000"/>
              <a:buFont typeface="Arial" pitchFamily="34" charset="0"/>
              <a:buChar char="•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United States Fish and Wildlife Service</a:t>
            </a:r>
          </a:p>
          <a:p>
            <a:pPr lvl="1">
              <a:buSzPct val="93000"/>
              <a:buFont typeface="Arial" pitchFamily="34" charset="0"/>
              <a:buChar char="•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National Marine Fisheries Service</a:t>
            </a:r>
          </a:p>
          <a:p>
            <a:pPr lvl="1">
              <a:buSzPct val="93000"/>
              <a:buFont typeface="Arial" pitchFamily="34" charset="0"/>
              <a:buChar char="•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United States Army Corps of Engineer</a:t>
            </a:r>
          </a:p>
          <a:p>
            <a:pPr lvl="1">
              <a:buSzPct val="93000"/>
              <a:buFont typeface="Arial" pitchFamily="34" charset="0"/>
              <a:buChar char="•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Regional Water Quality Control Board</a:t>
            </a:r>
          </a:p>
          <a:p>
            <a:pPr lvl="1">
              <a:buSzPct val="93000"/>
              <a:buFont typeface="Arial" pitchFamily="34" charset="0"/>
              <a:buChar char="•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California Department of Fish and Wildlife</a:t>
            </a:r>
          </a:p>
          <a:p>
            <a:pPr lvl="1">
              <a:buSzPct val="93000"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" pitchFamily="2" charset="2"/>
              <a:buChar char="Ø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Cultural Resources</a:t>
            </a:r>
          </a:p>
          <a:p>
            <a:pPr marL="886968" lvl="3" indent="-256032">
              <a:spcBef>
                <a:spcPts val="400"/>
              </a:spcBef>
              <a:buSzPct val="68000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State Historic Preservation Officer</a:t>
            </a:r>
          </a:p>
          <a:p>
            <a:pPr marL="886968" lvl="3" indent="-256032">
              <a:spcBef>
                <a:spcPts val="400"/>
              </a:spcBef>
              <a:buSzPct val="68000"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65760" lvl="1" indent="-256032">
              <a:spcBef>
                <a:spcPts val="400"/>
              </a:spcBef>
              <a:buSzPct val="68000"/>
              <a:buFont typeface="Wingdings" pitchFamily="2" charset="2"/>
              <a:buChar char="Ø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Air Quality Conformity</a:t>
            </a:r>
          </a:p>
          <a:p>
            <a:pPr marL="909828" lvl="2" indent="-342900">
              <a:spcBef>
                <a:spcPts val="400"/>
              </a:spcBef>
              <a:buSzPct val="68000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MTC</a:t>
            </a:r>
          </a:p>
          <a:p>
            <a:pPr marL="909828" lvl="2" indent="-342900">
              <a:spcBef>
                <a:spcPts val="400"/>
              </a:spcBef>
              <a:buSzPct val="68000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FHWA</a:t>
            </a:r>
          </a:p>
          <a:p>
            <a:pPr marL="365760" lvl="1" indent="-256032">
              <a:spcBef>
                <a:spcPts val="400"/>
              </a:spcBef>
              <a:buSzPct val="68000"/>
              <a:buNone/>
            </a:pPr>
            <a:endParaRPr lang="en-US" dirty="0"/>
          </a:p>
          <a:p>
            <a:pPr marL="365760" lvl="1" indent="-256032">
              <a:spcBef>
                <a:spcPts val="400"/>
              </a:spcBef>
              <a:buSzPct val="68000"/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6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9274292-30D2-4D5D-936B-D242040B3A3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146760"/>
            <a:ext cx="9144000" cy="9076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229600" cy="71596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Simulated Views - 2</a:t>
            </a:r>
            <a:endParaRPr lang="en-US" sz="36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6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2E9AE51-4C45-469D-9B6C-38B90E278B1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18A1CC-4264-4BAC-A399-A574B65D1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37" y="1429897"/>
            <a:ext cx="4074403" cy="30558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62D4A1-B2AA-41FD-A45E-B61B4AA0E8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568"/>
          <a:stretch/>
        </p:blipFill>
        <p:spPr>
          <a:xfrm>
            <a:off x="3800072" y="3222407"/>
            <a:ext cx="5304740" cy="3528731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A90787EF-FD10-4ADE-9167-677833A0F5F8}"/>
              </a:ext>
            </a:extLst>
          </p:cNvPr>
          <p:cNvSpPr txBox="1">
            <a:spLocks/>
          </p:cNvSpPr>
          <p:nvPr/>
        </p:nvSpPr>
        <p:spPr>
          <a:xfrm>
            <a:off x="526775" y="950742"/>
            <a:ext cx="8617225" cy="6385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Simulated Views: From Northbound SR 29</a:t>
            </a:r>
            <a:endParaRPr lang="en-US" sz="3600" b="1" dirty="0">
              <a:gradFill flip="none" rotWithShape="1">
                <a:gsLst>
                  <a:gs pos="0">
                    <a:srgbClr val="39DF78"/>
                  </a:gs>
                  <a:gs pos="50000">
                    <a:srgbClr val="00B050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D7B575-58FC-430A-8135-02D270F5C8D8}"/>
              </a:ext>
            </a:extLst>
          </p:cNvPr>
          <p:cNvSpPr txBox="1"/>
          <p:nvPr/>
        </p:nvSpPr>
        <p:spPr>
          <a:xfrm>
            <a:off x="131837" y="4116367"/>
            <a:ext cx="186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Existing Condition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A9F746-9061-450F-89A1-3AB686010254}"/>
              </a:ext>
            </a:extLst>
          </p:cNvPr>
          <p:cNvSpPr txBox="1"/>
          <p:nvPr/>
        </p:nvSpPr>
        <p:spPr>
          <a:xfrm>
            <a:off x="4206240" y="6359887"/>
            <a:ext cx="204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Proposed Condition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5BBC45B1-7C6A-4BEB-9825-0766F91A5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343" t="2917" r="1885" b="34835"/>
          <a:stretch/>
        </p:blipFill>
        <p:spPr bwMode="auto">
          <a:xfrm>
            <a:off x="4663440" y="1429897"/>
            <a:ext cx="4023359" cy="209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E20020-CBEE-4548-9A3E-DBFBFE830E0F}"/>
              </a:ext>
            </a:extLst>
          </p:cNvPr>
          <p:cNvSpPr txBox="1"/>
          <p:nvPr/>
        </p:nvSpPr>
        <p:spPr>
          <a:xfrm>
            <a:off x="4672715" y="3103369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Eliminated Alterative:  Flyover Structure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8F75AD-DB8E-4AE1-A606-50E8B102A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837" y="4602456"/>
            <a:ext cx="3572328" cy="2126763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AB8B3FC6-BF88-4858-AAC8-45DE356B191C}"/>
              </a:ext>
            </a:extLst>
          </p:cNvPr>
          <p:cNvSpPr/>
          <p:nvPr/>
        </p:nvSpPr>
        <p:spPr>
          <a:xfrm rot="12673967">
            <a:off x="3089600" y="6457740"/>
            <a:ext cx="438397" cy="290383"/>
          </a:xfrm>
          <a:prstGeom prst="rightArrow">
            <a:avLst/>
          </a:prstGeom>
          <a:solidFill>
            <a:schemeClr val="accent4">
              <a:lumMod val="40000"/>
              <a:lumOff val="60000"/>
              <a:alpha val="42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229600" cy="71596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Simulated Views - 4</a:t>
            </a:r>
            <a:endParaRPr lang="en-US" sz="36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6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3A70551-7950-4935-AF5E-A0F158AB9FE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280793-E5A1-4063-97B2-A61766EC3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28" y="1434211"/>
            <a:ext cx="4112062" cy="3089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8B5247-017F-4C83-8B61-DCAA95D4EC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4" t="1695" b="27109"/>
          <a:stretch/>
        </p:blipFill>
        <p:spPr>
          <a:xfrm>
            <a:off x="3378926" y="3727269"/>
            <a:ext cx="5620446" cy="301760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CFD45899-B493-4D86-9F42-4FD3E9C3B4C8}"/>
              </a:ext>
            </a:extLst>
          </p:cNvPr>
          <p:cNvSpPr txBox="1">
            <a:spLocks/>
          </p:cNvSpPr>
          <p:nvPr/>
        </p:nvSpPr>
        <p:spPr>
          <a:xfrm>
            <a:off x="526775" y="950742"/>
            <a:ext cx="8617225" cy="6385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Simulated Views: From Southbound SR 29</a:t>
            </a:r>
            <a:endParaRPr lang="en-US" sz="3600" b="1" dirty="0">
              <a:gradFill flip="none" rotWithShape="1">
                <a:gsLst>
                  <a:gs pos="0">
                    <a:srgbClr val="39DF78"/>
                  </a:gs>
                  <a:gs pos="50000">
                    <a:srgbClr val="00B050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E79BB7-ECDC-495F-9DB1-CA2B4904FD8C}"/>
              </a:ext>
            </a:extLst>
          </p:cNvPr>
          <p:cNvSpPr txBox="1"/>
          <p:nvPr/>
        </p:nvSpPr>
        <p:spPr>
          <a:xfrm>
            <a:off x="209006" y="4084658"/>
            <a:ext cx="186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Existing Condition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F0F538-8E8A-43A7-8C39-C76ABA8865EF}"/>
              </a:ext>
            </a:extLst>
          </p:cNvPr>
          <p:cNvSpPr txBox="1"/>
          <p:nvPr/>
        </p:nvSpPr>
        <p:spPr>
          <a:xfrm>
            <a:off x="3475874" y="6149116"/>
            <a:ext cx="204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Proposed Condition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7A64A8-DC06-4863-A78D-26D7C4C81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301" y="1494464"/>
            <a:ext cx="3572328" cy="2126763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B38B76D1-2CF0-4CB4-9468-7BE3C62F6907}"/>
              </a:ext>
            </a:extLst>
          </p:cNvPr>
          <p:cNvSpPr/>
          <p:nvPr/>
        </p:nvSpPr>
        <p:spPr>
          <a:xfrm rot="1393021">
            <a:off x="6581951" y="2460071"/>
            <a:ext cx="438397" cy="290383"/>
          </a:xfrm>
          <a:prstGeom prst="rightArrow">
            <a:avLst/>
          </a:prstGeom>
          <a:solidFill>
            <a:schemeClr val="accent4">
              <a:lumMod val="40000"/>
              <a:lumOff val="60000"/>
              <a:alpha val="42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F1788F2-E137-442C-B754-747C0F5365C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CD542-46A1-4F50-8D2B-27CF528367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42"/>
          <a:stretch/>
        </p:blipFill>
        <p:spPr>
          <a:xfrm>
            <a:off x="146488" y="1494464"/>
            <a:ext cx="3920415" cy="2642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989F06-D8B8-4D9D-AC12-7D4B38937D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3" t="1304" r="1" b="26923"/>
          <a:stretch/>
        </p:blipFill>
        <p:spPr>
          <a:xfrm>
            <a:off x="3651053" y="3852419"/>
            <a:ext cx="5299403" cy="2873829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E416A1C-8128-4B36-90B7-0E725FF82B1E}"/>
              </a:ext>
            </a:extLst>
          </p:cNvPr>
          <p:cNvSpPr txBox="1">
            <a:spLocks/>
          </p:cNvSpPr>
          <p:nvPr/>
        </p:nvSpPr>
        <p:spPr>
          <a:xfrm>
            <a:off x="400803" y="855909"/>
            <a:ext cx="8617225" cy="6385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Simulated Views: From Southbound SR 221</a:t>
            </a:r>
            <a:endParaRPr lang="en-US" sz="3600" b="1" dirty="0">
              <a:gradFill flip="none" rotWithShape="1">
                <a:gsLst>
                  <a:gs pos="0">
                    <a:srgbClr val="39DF78"/>
                  </a:gs>
                  <a:gs pos="50000">
                    <a:srgbClr val="00B050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BDAAB-C33B-401D-AD6A-68D14FD3318F}"/>
              </a:ext>
            </a:extLst>
          </p:cNvPr>
          <p:cNvSpPr txBox="1"/>
          <p:nvPr/>
        </p:nvSpPr>
        <p:spPr>
          <a:xfrm>
            <a:off x="193544" y="3767239"/>
            <a:ext cx="186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Existing Condition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46BF01-F4AC-4FEC-AAD8-660ADC79DAAD}"/>
              </a:ext>
            </a:extLst>
          </p:cNvPr>
          <p:cNvSpPr txBox="1"/>
          <p:nvPr/>
        </p:nvSpPr>
        <p:spPr>
          <a:xfrm>
            <a:off x="3929966" y="6215027"/>
            <a:ext cx="204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Proposed Condition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4376E-9E8F-48C9-A557-B9E9FA1A0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301" y="1494464"/>
            <a:ext cx="3572328" cy="2126763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3C00113-9762-485F-9C0C-D5511BCFD858}"/>
              </a:ext>
            </a:extLst>
          </p:cNvPr>
          <p:cNvSpPr/>
          <p:nvPr/>
        </p:nvSpPr>
        <p:spPr>
          <a:xfrm rot="5721336">
            <a:off x="6963352" y="2296456"/>
            <a:ext cx="438397" cy="290383"/>
          </a:xfrm>
          <a:prstGeom prst="rightArrow">
            <a:avLst/>
          </a:prstGeom>
          <a:solidFill>
            <a:schemeClr val="accent4">
              <a:lumMod val="40000"/>
              <a:lumOff val="60000"/>
              <a:alpha val="42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7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Documents and Settings\s137406\Desktop\Soscol PPP\log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762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229600" cy="71596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Simulated Views - 3</a:t>
            </a:r>
            <a:endParaRPr lang="en-US" sz="36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10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019A9AA-D534-4244-A594-D3F7D50A7003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7218B9-3AAB-49CF-83AB-75FF2958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105"/>
          <a:stretch/>
        </p:blipFill>
        <p:spPr>
          <a:xfrm>
            <a:off x="123417" y="1504915"/>
            <a:ext cx="4442626" cy="2672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502B26-95B4-458A-81EC-88E8DEA6F3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6" t="3271" b="21582"/>
          <a:stretch/>
        </p:blipFill>
        <p:spPr>
          <a:xfrm>
            <a:off x="3648892" y="3790276"/>
            <a:ext cx="5279162" cy="3007928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2EC770C0-23E2-4D15-AF09-40D10BDBF6AA}"/>
              </a:ext>
            </a:extLst>
          </p:cNvPr>
          <p:cNvSpPr txBox="1">
            <a:spLocks/>
          </p:cNvSpPr>
          <p:nvPr/>
        </p:nvSpPr>
        <p:spPr>
          <a:xfrm>
            <a:off x="526775" y="950742"/>
            <a:ext cx="8617225" cy="6385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Simulated Views: From Soscol Ferry Road</a:t>
            </a:r>
            <a:endParaRPr lang="en-US" sz="3600" b="1" dirty="0">
              <a:gradFill flip="none" rotWithShape="1">
                <a:gsLst>
                  <a:gs pos="0">
                    <a:srgbClr val="39DF78"/>
                  </a:gs>
                  <a:gs pos="50000">
                    <a:srgbClr val="00B050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C2D2BD-4376-4AD8-9DB5-E79E04F70DE2}"/>
              </a:ext>
            </a:extLst>
          </p:cNvPr>
          <p:cNvSpPr txBox="1"/>
          <p:nvPr/>
        </p:nvSpPr>
        <p:spPr>
          <a:xfrm>
            <a:off x="154986" y="3823377"/>
            <a:ext cx="186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Existing Condition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7CEBD7-DD13-4236-BF35-127171081E18}"/>
              </a:ext>
            </a:extLst>
          </p:cNvPr>
          <p:cNvSpPr txBox="1"/>
          <p:nvPr/>
        </p:nvSpPr>
        <p:spPr>
          <a:xfrm>
            <a:off x="3815172" y="6378682"/>
            <a:ext cx="204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Proposed Condition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1D779D-4D89-4F75-944B-16FECB2D97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18" y="1504915"/>
            <a:ext cx="3572328" cy="2126763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B19F3D02-6208-49B8-A13E-E6E8776583E5}"/>
              </a:ext>
            </a:extLst>
          </p:cNvPr>
          <p:cNvSpPr/>
          <p:nvPr/>
        </p:nvSpPr>
        <p:spPr>
          <a:xfrm rot="17924195">
            <a:off x="6770151" y="3021802"/>
            <a:ext cx="438397" cy="290383"/>
          </a:xfrm>
          <a:prstGeom prst="rightArrow">
            <a:avLst/>
          </a:prstGeom>
          <a:solidFill>
            <a:schemeClr val="accent4">
              <a:lumMod val="40000"/>
              <a:lumOff val="60000"/>
              <a:alpha val="42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229600" cy="71596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Simulated Views - 1</a:t>
            </a:r>
            <a:endParaRPr lang="en-US" sz="36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10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6AA3338-743C-4DAF-8C5D-D3DF87C1A70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43B4A6-5003-4FA7-8922-79EC1AC43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27" y="1463209"/>
            <a:ext cx="4079214" cy="3070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99D01C-05EE-4452-B6F4-FC2A689D5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571" y="3012811"/>
            <a:ext cx="4997393" cy="3756812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525A5DA8-76E7-42F9-B83B-F613BDB3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5" y="950742"/>
            <a:ext cx="8617225" cy="638555"/>
          </a:xfrm>
          <a:noFill/>
        </p:spPr>
        <p:txBody>
          <a:bodyPr>
            <a:normAutofit/>
          </a:bodyPr>
          <a:lstStyle/>
          <a:p>
            <a:r>
              <a:rPr lang="en-US" sz="24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Simulated Views: From the Vista Point</a:t>
            </a:r>
            <a:endParaRPr lang="en-US" sz="3600" b="1" dirty="0">
              <a:gradFill flip="none" rotWithShape="1">
                <a:gsLst>
                  <a:gs pos="0">
                    <a:srgbClr val="39DF78"/>
                  </a:gs>
                  <a:gs pos="50000">
                    <a:srgbClr val="00B050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D9216E-5420-4C03-B6B1-84E74965B757}"/>
              </a:ext>
            </a:extLst>
          </p:cNvPr>
          <p:cNvSpPr txBox="1"/>
          <p:nvPr/>
        </p:nvSpPr>
        <p:spPr>
          <a:xfrm>
            <a:off x="205227" y="4177703"/>
            <a:ext cx="186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Existing Condition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18CA05-E57D-4D33-A5B0-0176EE72BBC0}"/>
              </a:ext>
            </a:extLst>
          </p:cNvPr>
          <p:cNvSpPr txBox="1"/>
          <p:nvPr/>
        </p:nvSpPr>
        <p:spPr>
          <a:xfrm>
            <a:off x="4121906" y="6260068"/>
            <a:ext cx="204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Proposed Condition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ED892B-CEE4-4CF6-947E-4B431DF10215}"/>
              </a:ext>
            </a:extLst>
          </p:cNvPr>
          <p:cNvGrpSpPr/>
          <p:nvPr/>
        </p:nvGrpSpPr>
        <p:grpSpPr>
          <a:xfrm>
            <a:off x="5033555" y="1463209"/>
            <a:ext cx="4110445" cy="2491284"/>
            <a:chOff x="5033555" y="1423598"/>
            <a:chExt cx="4110445" cy="2491284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B8CE6B1-34D3-4A3E-83BB-91FE075886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1430" t="1752" r="3458" b="6732"/>
            <a:stretch/>
          </p:blipFill>
          <p:spPr bwMode="auto">
            <a:xfrm>
              <a:off x="5033555" y="1423598"/>
              <a:ext cx="4023360" cy="249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4BB311-5457-4018-B1DC-0784F7B5B41A}"/>
                </a:ext>
              </a:extLst>
            </p:cNvPr>
            <p:cNvSpPr txBox="1"/>
            <p:nvPr/>
          </p:nvSpPr>
          <p:spPr>
            <a:xfrm>
              <a:off x="5120640" y="3470158"/>
              <a:ext cx="4023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Eliminated Alterative:  Flyover Structure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2B0E04-9B10-4700-BE04-437C06C32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35" y="4547035"/>
            <a:ext cx="3572328" cy="21267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FCF52E1-2F25-4FDA-887B-DE0DE45AE2D4}"/>
              </a:ext>
            </a:extLst>
          </p:cNvPr>
          <p:cNvSpPr/>
          <p:nvPr/>
        </p:nvSpPr>
        <p:spPr>
          <a:xfrm rot="1998613">
            <a:off x="1058942" y="4846852"/>
            <a:ext cx="438397" cy="290383"/>
          </a:xfrm>
          <a:prstGeom prst="rightArrow">
            <a:avLst/>
          </a:prstGeom>
          <a:solidFill>
            <a:schemeClr val="accent4">
              <a:lumMod val="40000"/>
              <a:lumOff val="60000"/>
              <a:alpha val="42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22F1A62-1FCC-45C2-87A1-1F4C8906014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sp>
        <p:nvSpPr>
          <p:cNvPr id="6" name="Line 16">
            <a:extLst>
              <a:ext uri="{FF2B5EF4-FFF2-40B4-BE49-F238E27FC236}">
                <a16:creationId xmlns:a16="http://schemas.microsoft.com/office/drawing/2014/main" id="{C595B9E0-1BF3-4765-8AE8-E4109F056A46}"/>
              </a:ext>
            </a:extLst>
          </p:cNvPr>
          <p:cNvSpPr>
            <a:spLocks noChangeShapeType="1"/>
          </p:cNvSpPr>
          <p:nvPr/>
        </p:nvSpPr>
        <p:spPr bwMode="auto">
          <a:xfrm>
            <a:off x="-229324" y="1970405"/>
            <a:ext cx="7315200" cy="0"/>
          </a:xfrm>
          <a:prstGeom prst="line">
            <a:avLst/>
          </a:prstGeom>
          <a:noFill/>
          <a:ln w="6350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CEF70-0F4D-47CE-9476-A20CD286A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6" r="2658" b="4359"/>
          <a:stretch/>
        </p:blipFill>
        <p:spPr>
          <a:xfrm>
            <a:off x="69669" y="1422897"/>
            <a:ext cx="9033103" cy="4333461"/>
          </a:xfrm>
          <a:prstGeom prst="rect">
            <a:avLst/>
          </a:prstGeom>
        </p:spPr>
      </p:pic>
      <p:sp>
        <p:nvSpPr>
          <p:cNvPr id="19" name="Hexagon 18">
            <a:extLst>
              <a:ext uri="{FF2B5EF4-FFF2-40B4-BE49-F238E27FC236}">
                <a16:creationId xmlns:a16="http://schemas.microsoft.com/office/drawing/2014/main" id="{918BAAAF-0309-4617-9E6F-270542632E91}"/>
              </a:ext>
            </a:extLst>
          </p:cNvPr>
          <p:cNvSpPr/>
          <p:nvPr/>
        </p:nvSpPr>
        <p:spPr>
          <a:xfrm>
            <a:off x="134636" y="2665859"/>
            <a:ext cx="398296" cy="391279"/>
          </a:xfrm>
          <a:prstGeom prst="hexagon">
            <a:avLst/>
          </a:prstGeom>
          <a:solidFill>
            <a:srgbClr val="4DB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1CC66875-4139-41E1-8E6A-BD40200619A5}"/>
              </a:ext>
            </a:extLst>
          </p:cNvPr>
          <p:cNvSpPr/>
          <p:nvPr/>
        </p:nvSpPr>
        <p:spPr>
          <a:xfrm>
            <a:off x="50488" y="2706037"/>
            <a:ext cx="572201" cy="391279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en-US" sz="1600" dirty="0"/>
              <a:t>PAED</a:t>
            </a:r>
          </a:p>
        </p:txBody>
      </p:sp>
    </p:spTree>
    <p:extLst>
      <p:ext uri="{BB962C8B-B14F-4D97-AF65-F5344CB8AC3E}">
        <p14:creationId xmlns:p14="http://schemas.microsoft.com/office/powerpoint/2010/main" val="1679064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31CF867-DC06-4AA0-BC41-E53178E2F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42" y="4427926"/>
            <a:ext cx="4324058" cy="2353320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4286A74-832B-4BB9-B3C3-54317079F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45"/>
          <a:stretch/>
        </p:blipFill>
        <p:spPr>
          <a:xfrm>
            <a:off x="20" y="1"/>
            <a:ext cx="9143979" cy="134111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99B216-ABBA-4A6B-98B8-AE5645430901}"/>
              </a:ext>
            </a:extLst>
          </p:cNvPr>
          <p:cNvCxnSpPr/>
          <p:nvPr/>
        </p:nvCxnSpPr>
        <p:spPr>
          <a:xfrm>
            <a:off x="4572000" y="1341120"/>
            <a:ext cx="0" cy="2033194"/>
          </a:xfrm>
          <a:prstGeom prst="line">
            <a:avLst/>
          </a:prstGeom>
          <a:ln w="22225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A016BA1-F61A-4E89-86DF-9966187E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42" y="1964104"/>
            <a:ext cx="4324058" cy="23533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C44D2B-38EF-4010-A7DA-744CC4A32932}"/>
              </a:ext>
            </a:extLst>
          </p:cNvPr>
          <p:cNvSpPr txBox="1"/>
          <p:nvPr/>
        </p:nvSpPr>
        <p:spPr>
          <a:xfrm>
            <a:off x="4883025" y="1824985"/>
            <a:ext cx="434993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Attendees:</a:t>
            </a:r>
          </a:p>
          <a:p>
            <a:r>
              <a:rPr lang="en-US" sz="1600" dirty="0" err="1"/>
              <a:t>Wahida</a:t>
            </a:r>
            <a:r>
              <a:rPr lang="en-US" sz="1600" dirty="0"/>
              <a:t> Rashid: Caltrans Environmental</a:t>
            </a:r>
          </a:p>
          <a:p>
            <a:r>
              <a:rPr lang="en-US" sz="1600" dirty="0"/>
              <a:t>Cindy </a:t>
            </a:r>
            <a:r>
              <a:rPr lang="en-US" sz="1600" dirty="0" err="1"/>
              <a:t>Fong:Caltrans</a:t>
            </a:r>
            <a:r>
              <a:rPr lang="en-US" sz="1600" dirty="0"/>
              <a:t> Environmental</a:t>
            </a:r>
          </a:p>
          <a:p>
            <a:r>
              <a:rPr lang="en-US" sz="1600" dirty="0"/>
              <a:t>Halim </a:t>
            </a:r>
            <a:r>
              <a:rPr lang="en-US" sz="1600" dirty="0" err="1"/>
              <a:t>Mathkour</a:t>
            </a:r>
            <a:r>
              <a:rPr lang="en-US" sz="1600" dirty="0"/>
              <a:t>: Caltrans Design</a:t>
            </a:r>
          </a:p>
          <a:p>
            <a:r>
              <a:rPr lang="en-US" sz="1600" dirty="0" err="1"/>
              <a:t>Hillal</a:t>
            </a:r>
            <a:r>
              <a:rPr lang="en-US" sz="1600" dirty="0"/>
              <a:t> Hamdan:  Caltrans Design</a:t>
            </a:r>
          </a:p>
          <a:p>
            <a:r>
              <a:rPr lang="en-US" sz="1600" dirty="0"/>
              <a:t>Susan Lindsay: Caltrans Landscape</a:t>
            </a:r>
          </a:p>
          <a:p>
            <a:r>
              <a:rPr lang="en-US" sz="1600" dirty="0"/>
              <a:t>Jake Freeman: Caltrans Planning</a:t>
            </a:r>
          </a:p>
          <a:p>
            <a:r>
              <a:rPr lang="en-US" sz="1600" dirty="0"/>
              <a:t>Robert </a:t>
            </a:r>
            <a:r>
              <a:rPr lang="en-US" sz="1600" dirty="0" err="1"/>
              <a:t>Blizard</a:t>
            </a:r>
            <a:r>
              <a:rPr lang="en-US" sz="1600" dirty="0"/>
              <a:t>: Caltrans Biology</a:t>
            </a:r>
          </a:p>
          <a:p>
            <a:r>
              <a:rPr lang="en-US" sz="1600" dirty="0"/>
              <a:t>Kevin </a:t>
            </a:r>
            <a:r>
              <a:rPr lang="en-US" sz="1600" dirty="0" err="1"/>
              <a:t>Krewson</a:t>
            </a:r>
            <a:r>
              <a:rPr lang="en-US" sz="1600" dirty="0"/>
              <a:t>: Caltrans Env. Engineering</a:t>
            </a:r>
          </a:p>
          <a:p>
            <a:r>
              <a:rPr lang="en-US" sz="1600" dirty="0"/>
              <a:t>Janis Mara:  Caltrans PIO</a:t>
            </a:r>
          </a:p>
          <a:p>
            <a:r>
              <a:rPr lang="en-US" sz="1600" dirty="0"/>
              <a:t>Vince </a:t>
            </a:r>
            <a:r>
              <a:rPr lang="en-US" sz="1600" dirty="0" err="1"/>
              <a:t>Jacala</a:t>
            </a:r>
            <a:r>
              <a:rPr lang="en-US" sz="1600" dirty="0"/>
              <a:t>: Caltrans PIO</a:t>
            </a:r>
          </a:p>
          <a:p>
            <a:r>
              <a:rPr lang="en-US" sz="1600" dirty="0"/>
              <a:t>Heather Anderson: GHD-</a:t>
            </a:r>
            <a:r>
              <a:rPr lang="en-US" sz="1600" dirty="0" err="1"/>
              <a:t>OmniMeans</a:t>
            </a:r>
            <a:endParaRPr lang="en-US" sz="1600" dirty="0"/>
          </a:p>
          <a:p>
            <a:r>
              <a:rPr lang="en-US" sz="1600" dirty="0"/>
              <a:t>Sanjay Mishra: NVTA</a:t>
            </a:r>
          </a:p>
          <a:p>
            <a:r>
              <a:rPr lang="en-US" sz="1600" dirty="0"/>
              <a:t>Rebecca Schenck: NVTA</a:t>
            </a:r>
          </a:p>
          <a:p>
            <a:r>
              <a:rPr lang="en-US" sz="1600" dirty="0"/>
              <a:t>Danielle Schmitz: NVTA</a:t>
            </a:r>
          </a:p>
          <a:p>
            <a:r>
              <a:rPr lang="en-US" sz="1600" dirty="0"/>
              <a:t>Kelly Hirschberg: Caltrans  Project </a:t>
            </a:r>
            <a:r>
              <a:rPr lang="en-US" sz="1600" dirty="0" err="1"/>
              <a:t>Mgmt</a:t>
            </a:r>
            <a:endParaRPr lang="en-US" sz="1600" dirty="0"/>
          </a:p>
          <a:p>
            <a:endParaRPr lang="en-US" dirty="0"/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D6E97E-4654-4AD4-A303-A76DBE96D3B4}"/>
              </a:ext>
            </a:extLst>
          </p:cNvPr>
          <p:cNvSpPr txBox="1"/>
          <p:nvPr/>
        </p:nvSpPr>
        <p:spPr>
          <a:xfrm>
            <a:off x="5020135" y="5810691"/>
            <a:ext cx="3875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Please send your comments </a:t>
            </a:r>
          </a:p>
          <a:p>
            <a:r>
              <a:rPr lang="en-US" dirty="0">
                <a:solidFill>
                  <a:srgbClr val="00B0F0"/>
                </a:solidFill>
              </a:rPr>
              <a:t>to Cindy Fong   cindy.fong@dot.ca.gov </a:t>
            </a:r>
          </a:p>
          <a:p>
            <a:r>
              <a:rPr lang="en-US" dirty="0">
                <a:solidFill>
                  <a:srgbClr val="00B0F0"/>
                </a:solidFill>
              </a:rPr>
              <a:t>by 10/20/19.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55" y="-672695"/>
            <a:ext cx="8069098" cy="2539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End / Questions?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358536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FF8AA-4227-4EC0-969A-A3BBD774A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26" r="19304" b="-1"/>
          <a:stretch/>
        </p:blipFill>
        <p:spPr>
          <a:xfrm>
            <a:off x="0" y="701061"/>
            <a:ext cx="5704114" cy="7515475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1E064B3-010F-435A-9AF2-7B82C1ACACE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FDC76F-99F5-498F-B4CA-AD6E64940DDB}"/>
              </a:ext>
            </a:extLst>
          </p:cNvPr>
          <p:cNvSpPr/>
          <p:nvPr/>
        </p:nvSpPr>
        <p:spPr>
          <a:xfrm>
            <a:off x="-1" y="889265"/>
            <a:ext cx="9144000" cy="5968735"/>
          </a:xfrm>
          <a:prstGeom prst="rect">
            <a:avLst/>
          </a:prstGeom>
          <a:solidFill>
            <a:schemeClr val="tx2">
              <a:lumMod val="75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8B1823-98FE-4D85-B22F-A608A9233E7F}"/>
              </a:ext>
            </a:extLst>
          </p:cNvPr>
          <p:cNvSpPr txBox="1"/>
          <p:nvPr/>
        </p:nvSpPr>
        <p:spPr>
          <a:xfrm>
            <a:off x="2289863" y="2185673"/>
            <a:ext cx="73914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Project Description/ Background Info</a:t>
            </a:r>
          </a:p>
          <a:p>
            <a:pPr lvl="1">
              <a:buClr>
                <a:schemeClr val="accent1"/>
              </a:buClr>
            </a:pP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Studies on Traffic and Transportation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Other Agencies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Simulated Views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Questions/Answers</a:t>
            </a:r>
          </a:p>
          <a:p>
            <a:pPr marL="800100" lvl="1" indent="-342900">
              <a:buClr>
                <a:srgbClr val="0070C0"/>
              </a:buClr>
              <a:buFont typeface="Wingdings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532D2A6-868B-4F2C-B631-15DFB3F10923}"/>
              </a:ext>
            </a:extLst>
          </p:cNvPr>
          <p:cNvSpPr txBox="1">
            <a:spLocks/>
          </p:cNvSpPr>
          <p:nvPr/>
        </p:nvSpPr>
        <p:spPr>
          <a:xfrm>
            <a:off x="259122" y="1030603"/>
            <a:ext cx="7772400" cy="685799"/>
          </a:xfrm>
          <a:prstGeom prst="rect">
            <a:avLst/>
          </a:prstGeom>
        </p:spPr>
        <p:txBody>
          <a:bodyPr anchor="t">
            <a:normAutofit fontScale="250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144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en-US" sz="14400" dirty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Presentation Outline</a:t>
            </a:r>
            <a:r>
              <a:rPr lang="en-US" sz="144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144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36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36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9154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D7F2F80-DE58-43E6-9B4D-CF4916B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99" y="889265"/>
            <a:ext cx="8617225" cy="638555"/>
          </a:xfrm>
          <a:noFill/>
        </p:spPr>
        <p:txBody>
          <a:bodyPr>
            <a:normAutofit/>
          </a:bodyPr>
          <a:lstStyle/>
          <a:p>
            <a:r>
              <a:rPr lang="en-US" sz="24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Project Description: Location, Purpose &amp; Need</a:t>
            </a:r>
            <a:endParaRPr lang="en-US" sz="3600" b="1" dirty="0">
              <a:gradFill flip="none" rotWithShape="1">
                <a:gsLst>
                  <a:gs pos="0">
                    <a:srgbClr val="39DF78"/>
                  </a:gs>
                  <a:gs pos="50000">
                    <a:srgbClr val="00B050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7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A97FD56-D122-436B-889E-81831C738DF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B60F81E-6ED2-4665-8103-19C079D3F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8685" y="1744587"/>
            <a:ext cx="315423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itchFamily="18" charset="0"/>
                <a:ea typeface="+mj-ea"/>
                <a:cs typeface="Times New Roman" pitchFamily="18" charset="0"/>
              </a:rPr>
              <a:t>The purpose of the project is to alleviate congestion, between Napa Valley and the Fairfield/ Vallejo areas and improve operations.  </a:t>
            </a:r>
          </a:p>
          <a:p>
            <a:pPr algn="just" eaLnBrk="1" hangingPunct="1"/>
            <a:r>
              <a:rPr lang="en-US" altLang="en-US" dirty="0">
                <a:latin typeface="Times New Roman" pitchFamily="18" charset="0"/>
                <a:ea typeface="+mj-ea"/>
                <a:cs typeface="Times New Roman" pitchFamily="18" charset="0"/>
              </a:rPr>
              <a:t>As a result of the project bicycle and pedestrian access at the SR 29/ SR 221 intersection will be enhanced.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63DD85-2701-4620-A78D-A5FD0F9E6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34" y="1527820"/>
            <a:ext cx="4740079" cy="508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44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A97FD56-D122-436B-889E-81831C738DF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8155"/>
            <a:ext cx="9144000" cy="907628"/>
          </a:xfrm>
          <a:prstGeom prst="rect">
            <a:avLst/>
          </a:prstGeom>
        </p:spPr>
      </p:pic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917B2809-B941-476E-BCAC-B2DD5E6C29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t="230" r="10216" b="5397"/>
          <a:stretch>
            <a:fillRect/>
          </a:stretch>
        </p:blipFill>
        <p:spPr>
          <a:xfrm>
            <a:off x="1014290" y="2937402"/>
            <a:ext cx="6069985" cy="3686715"/>
          </a:xfrm>
          <a:ln w="15875">
            <a:solidFill>
              <a:schemeClr val="accent1">
                <a:lumMod val="75000"/>
              </a:schemeClr>
            </a:solidFill>
          </a:ln>
        </p:spPr>
      </p:pic>
      <p:grpSp>
        <p:nvGrpSpPr>
          <p:cNvPr id="12" name="Group 5">
            <a:extLst>
              <a:ext uri="{FF2B5EF4-FFF2-40B4-BE49-F238E27FC236}">
                <a16:creationId xmlns:a16="http://schemas.microsoft.com/office/drawing/2014/main" id="{BCDE2D0E-842A-46B7-AB6C-752177607BD8}"/>
              </a:ext>
            </a:extLst>
          </p:cNvPr>
          <p:cNvGrpSpPr>
            <a:grpSpLocks/>
          </p:cNvGrpSpPr>
          <p:nvPr/>
        </p:nvGrpSpPr>
        <p:grpSpPr bwMode="auto">
          <a:xfrm>
            <a:off x="1544023" y="3009066"/>
            <a:ext cx="5656792" cy="3382543"/>
            <a:chOff x="1271829" y="1012345"/>
            <a:chExt cx="7310578" cy="4899270"/>
          </a:xfrm>
        </p:grpSpPr>
        <p:sp>
          <p:nvSpPr>
            <p:cNvPr id="13" name="Up Arrow 23">
              <a:extLst>
                <a:ext uri="{FF2B5EF4-FFF2-40B4-BE49-F238E27FC236}">
                  <a16:creationId xmlns:a16="http://schemas.microsoft.com/office/drawing/2014/main" id="{7274C5FE-D7C6-49D2-9F30-3708E7B82A86}"/>
                </a:ext>
              </a:extLst>
            </p:cNvPr>
            <p:cNvSpPr/>
            <p:nvPr/>
          </p:nvSpPr>
          <p:spPr>
            <a:xfrm rot="19526576" flipH="1">
              <a:off x="5147724" y="4260122"/>
              <a:ext cx="210006" cy="483086"/>
            </a:xfrm>
            <a:prstGeom prst="upArrow">
              <a:avLst/>
            </a:prstGeom>
            <a:solidFill>
              <a:srgbClr val="FFFF0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30423A75-2FDA-4890-8CEC-B1093C0B85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1829" y="1012345"/>
              <a:ext cx="7310578" cy="4899270"/>
              <a:chOff x="1271829" y="1012345"/>
              <a:chExt cx="7310578" cy="489927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F6041D-ED5A-48AD-BC62-38950BC6CF11}"/>
                  </a:ext>
                </a:extLst>
              </p:cNvPr>
              <p:cNvSpPr/>
              <p:nvPr/>
            </p:nvSpPr>
            <p:spPr>
              <a:xfrm>
                <a:off x="5051177" y="1012345"/>
                <a:ext cx="3380619" cy="10577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37571C16-F820-4D31-96A6-2C982C891D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4371" y="1079370"/>
                <a:ext cx="2788036" cy="426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1400" dirty="0"/>
                  <a:t>Major Movement AM/PM</a:t>
                </a:r>
              </a:p>
            </p:txBody>
          </p:sp>
          <p:sp>
            <p:nvSpPr>
              <p:cNvPr id="17" name="TextBox 8">
                <a:extLst>
                  <a:ext uri="{FF2B5EF4-FFF2-40B4-BE49-F238E27FC236}">
                    <a16:creationId xmlns:a16="http://schemas.microsoft.com/office/drawing/2014/main" id="{0F054C1D-0044-4332-A689-9758C0F0DA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03264" y="1387418"/>
                <a:ext cx="2544985" cy="445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1400" dirty="0"/>
                  <a:t>Major Movement AM</a:t>
                </a: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247D6025-8C02-4FD2-AE19-05A691A410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4370" y="1691391"/>
                <a:ext cx="2655938" cy="445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1400" dirty="0"/>
                  <a:t>Major Movement PM</a:t>
                </a:r>
              </a:p>
            </p:txBody>
          </p:sp>
          <p:sp>
            <p:nvSpPr>
              <p:cNvPr id="19" name="Up Arrow 18">
                <a:extLst>
                  <a:ext uri="{FF2B5EF4-FFF2-40B4-BE49-F238E27FC236}">
                    <a16:creationId xmlns:a16="http://schemas.microsoft.com/office/drawing/2014/main" id="{E9DBF874-6D55-459A-8C15-4A3C4BD88DC2}"/>
                  </a:ext>
                </a:extLst>
              </p:cNvPr>
              <p:cNvSpPr/>
              <p:nvPr/>
            </p:nvSpPr>
            <p:spPr>
              <a:xfrm rot="17803980" flipH="1">
                <a:off x="3976333" y="3887728"/>
                <a:ext cx="256062" cy="406684"/>
              </a:xfrm>
              <a:prstGeom prst="upArrow">
                <a:avLst/>
              </a:prstGeom>
              <a:solidFill>
                <a:srgbClr val="FFFF00"/>
              </a:solidFill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0" name="Up Arrow 22">
                <a:extLst>
                  <a:ext uri="{FF2B5EF4-FFF2-40B4-BE49-F238E27FC236}">
                    <a16:creationId xmlns:a16="http://schemas.microsoft.com/office/drawing/2014/main" id="{9A12BDFF-15B2-44E6-8645-9ED858D49A6D}"/>
                  </a:ext>
                </a:extLst>
              </p:cNvPr>
              <p:cNvSpPr/>
              <p:nvPr/>
            </p:nvSpPr>
            <p:spPr>
              <a:xfrm rot="6878566" flipH="1">
                <a:off x="3275397" y="3739768"/>
                <a:ext cx="247861" cy="474126"/>
              </a:xfrm>
              <a:prstGeom prst="upArrow">
                <a:avLst/>
              </a:prstGeom>
              <a:solidFill>
                <a:srgbClr val="FFFF00"/>
              </a:solidFill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1" name="Up Arrow 24">
                <a:extLst>
                  <a:ext uri="{FF2B5EF4-FFF2-40B4-BE49-F238E27FC236}">
                    <a16:creationId xmlns:a16="http://schemas.microsoft.com/office/drawing/2014/main" id="{51E0AECC-51E7-4FA7-A534-5C226FB51748}"/>
                  </a:ext>
                </a:extLst>
              </p:cNvPr>
              <p:cNvSpPr/>
              <p:nvPr/>
            </p:nvSpPr>
            <p:spPr>
              <a:xfrm rot="5400000" flipH="1">
                <a:off x="5438197" y="1076998"/>
                <a:ext cx="198523" cy="404793"/>
              </a:xfrm>
              <a:prstGeom prst="upArrow">
                <a:avLst/>
              </a:prstGeom>
              <a:solidFill>
                <a:srgbClr val="FFFF00"/>
              </a:solidFill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" name="Up Arrow 25">
                <a:extLst>
                  <a:ext uri="{FF2B5EF4-FFF2-40B4-BE49-F238E27FC236}">
                    <a16:creationId xmlns:a16="http://schemas.microsoft.com/office/drawing/2014/main" id="{4E0590B2-B629-4D7A-9D55-32E84391DE6A}"/>
                  </a:ext>
                </a:extLst>
              </p:cNvPr>
              <p:cNvSpPr/>
              <p:nvPr/>
            </p:nvSpPr>
            <p:spPr>
              <a:xfrm rot="5400000" flipH="1">
                <a:off x="5438197" y="1403117"/>
                <a:ext cx="198523" cy="404793"/>
              </a:xfrm>
              <a:prstGeom prst="upArrow">
                <a:avLst/>
              </a:prstGeom>
              <a:solidFill>
                <a:srgbClr val="00B050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Up Arrow 26">
                <a:extLst>
                  <a:ext uri="{FF2B5EF4-FFF2-40B4-BE49-F238E27FC236}">
                    <a16:creationId xmlns:a16="http://schemas.microsoft.com/office/drawing/2014/main" id="{2F29FFFF-F5F7-4B62-8030-453CE5FC3A7F}"/>
                  </a:ext>
                </a:extLst>
              </p:cNvPr>
              <p:cNvSpPr/>
              <p:nvPr/>
            </p:nvSpPr>
            <p:spPr>
              <a:xfrm rot="5400000" flipH="1">
                <a:off x="5437251" y="1704863"/>
                <a:ext cx="198525" cy="406683"/>
              </a:xfrm>
              <a:prstGeom prst="upArrow">
                <a:avLst/>
              </a:prstGeom>
              <a:solidFill>
                <a:srgbClr val="C00000"/>
              </a:solidFill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Bent Arrow 30">
                <a:extLst>
                  <a:ext uri="{FF2B5EF4-FFF2-40B4-BE49-F238E27FC236}">
                    <a16:creationId xmlns:a16="http://schemas.microsoft.com/office/drawing/2014/main" id="{F3969E70-60EA-4763-AE28-B2D2C0CE30A8}"/>
                  </a:ext>
                </a:extLst>
              </p:cNvPr>
              <p:cNvSpPr/>
              <p:nvPr/>
            </p:nvSpPr>
            <p:spPr>
              <a:xfrm rot="13613302" flipV="1">
                <a:off x="3365811" y="4265171"/>
                <a:ext cx="296904" cy="371357"/>
              </a:xfrm>
              <a:prstGeom prst="bentArrow">
                <a:avLst>
                  <a:gd name="adj1" fmla="val 32069"/>
                  <a:gd name="adj2" fmla="val 25000"/>
                  <a:gd name="adj3" fmla="val 25000"/>
                  <a:gd name="adj4" fmla="val 43750"/>
                </a:avLst>
              </a:prstGeom>
              <a:solidFill>
                <a:srgbClr val="00B050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Bent Arrow 36">
                <a:extLst>
                  <a:ext uri="{FF2B5EF4-FFF2-40B4-BE49-F238E27FC236}">
                    <a16:creationId xmlns:a16="http://schemas.microsoft.com/office/drawing/2014/main" id="{43545FCA-8D65-4116-AA43-C664F9A55EF2}"/>
                  </a:ext>
                </a:extLst>
              </p:cNvPr>
              <p:cNvSpPr/>
              <p:nvPr/>
            </p:nvSpPr>
            <p:spPr>
              <a:xfrm rot="6869631">
                <a:off x="2807442" y="3815023"/>
                <a:ext cx="327173" cy="499411"/>
              </a:xfrm>
              <a:prstGeom prst="bentArrow">
                <a:avLst>
                  <a:gd name="adj1" fmla="val 25000"/>
                  <a:gd name="adj2" fmla="val 25000"/>
                  <a:gd name="adj3" fmla="val 25000"/>
                  <a:gd name="adj4" fmla="val 43750"/>
                </a:avLst>
              </a:prstGeom>
              <a:solidFill>
                <a:srgbClr val="C0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Bent Arrow 37">
                <a:extLst>
                  <a:ext uri="{FF2B5EF4-FFF2-40B4-BE49-F238E27FC236}">
                    <a16:creationId xmlns:a16="http://schemas.microsoft.com/office/drawing/2014/main" id="{6661C68D-5046-4B0D-B062-B5B94C63D938}"/>
                  </a:ext>
                </a:extLst>
              </p:cNvPr>
              <p:cNvSpPr/>
              <p:nvPr/>
            </p:nvSpPr>
            <p:spPr>
              <a:xfrm rot="12178798" flipH="1">
                <a:off x="3778186" y="3143046"/>
                <a:ext cx="371857" cy="450287"/>
              </a:xfrm>
              <a:prstGeom prst="bentArrow">
                <a:avLst/>
              </a:prstGeom>
              <a:solidFill>
                <a:srgbClr val="FFFF00"/>
              </a:solidFill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271DD68-4DF0-4DED-B390-EB9443673739}"/>
                  </a:ext>
                </a:extLst>
              </p:cNvPr>
              <p:cNvSpPr txBox="1"/>
              <p:nvPr/>
            </p:nvSpPr>
            <p:spPr>
              <a:xfrm rot="20954841">
                <a:off x="1271829" y="4699439"/>
                <a:ext cx="1698701" cy="4457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n w="0">
                      <a:solidFill>
                        <a:schemeClr val="tx1"/>
                      </a:solidFill>
                    </a:ln>
                  </a:rPr>
                  <a:t>Soscol Ferry Rd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CBA2BC-7F98-4A6C-A2EE-A59415E58688}"/>
                  </a:ext>
                </a:extLst>
              </p:cNvPr>
              <p:cNvSpPr txBox="1"/>
              <p:nvPr/>
            </p:nvSpPr>
            <p:spPr>
              <a:xfrm>
                <a:off x="2459577" y="5484733"/>
                <a:ext cx="1254935" cy="4268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defRPr sz="1400">
                    <a:ln w="0">
                      <a:solidFill>
                        <a:schemeClr val="tx1"/>
                      </a:solidFill>
                    </a:ln>
                  </a:defRPr>
                </a:lvl1pPr>
              </a:lstStyle>
              <a:p>
                <a:pPr>
                  <a:defRPr/>
                </a:pPr>
                <a:r>
                  <a:rPr lang="en-US" dirty="0"/>
                  <a:t>Devlin Rd</a:t>
                </a:r>
              </a:p>
            </p:txBody>
          </p:sp>
        </p:grp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BBECCC9-7B79-4E56-980A-839ACFFD56EA}"/>
              </a:ext>
            </a:extLst>
          </p:cNvPr>
          <p:cNvSpPr txBox="1">
            <a:spLocks/>
          </p:cNvSpPr>
          <p:nvPr/>
        </p:nvSpPr>
        <p:spPr>
          <a:xfrm>
            <a:off x="4436217" y="1230039"/>
            <a:ext cx="6172200" cy="2438400"/>
          </a:xfrm>
          <a:prstGeom prst="rect">
            <a:avLst/>
          </a:prstGeom>
        </p:spPr>
        <p:txBody>
          <a:bodyPr vert="horz" wrap="none">
            <a:no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en-US" sz="2400" b="1" dirty="0">
              <a:gradFill flip="none" rotWithShape="1">
                <a:gsLst>
                  <a:gs pos="0">
                    <a:srgbClr val="39DF78"/>
                  </a:gs>
                  <a:gs pos="50000">
                    <a:srgbClr val="00B050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  <a:tileRect/>
              </a:gra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Sponsor Agency: 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NVTA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	Implementing Agency: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Caltrans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858AC961-BFFD-497E-88B9-150C18C3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04" y="1013547"/>
            <a:ext cx="8617225" cy="638555"/>
          </a:xfrm>
          <a:noFill/>
        </p:spPr>
        <p:txBody>
          <a:bodyPr>
            <a:normAutofit/>
          </a:bodyPr>
          <a:lstStyle/>
          <a:p>
            <a:r>
              <a:rPr lang="en-US" sz="24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Project Description: Location, Purpose &amp; Need</a:t>
            </a:r>
            <a:endParaRPr lang="en-US" sz="3600" b="1" dirty="0">
              <a:gradFill flip="none" rotWithShape="1">
                <a:gsLst>
                  <a:gs pos="0">
                    <a:srgbClr val="39DF78"/>
                  </a:gs>
                  <a:gs pos="50000">
                    <a:srgbClr val="00B050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D53CDA7-B6D9-4066-B1FA-9AE8F09CFEA2}"/>
              </a:ext>
            </a:extLst>
          </p:cNvPr>
          <p:cNvSpPr txBox="1">
            <a:spLocks/>
          </p:cNvSpPr>
          <p:nvPr/>
        </p:nvSpPr>
        <p:spPr>
          <a:xfrm>
            <a:off x="-170865" y="1155469"/>
            <a:ext cx="6172200" cy="2438400"/>
          </a:xfrm>
          <a:prstGeom prst="rect">
            <a:avLst/>
          </a:prstGeom>
        </p:spPr>
        <p:txBody>
          <a:bodyPr vert="horz" wrap="none">
            <a:no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en-US" sz="2400" b="1" dirty="0">
              <a:gradFill flip="none" rotWithShape="1">
                <a:gsLst>
                  <a:gs pos="0">
                    <a:srgbClr val="39DF78"/>
                  </a:gs>
                  <a:gs pos="50000">
                    <a:srgbClr val="00B050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  <a:tileRect/>
              </a:gra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65760" indent="-256032">
              <a:buClr>
                <a:schemeClr val="accent1"/>
              </a:buClr>
              <a:buSzPct val="68000"/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Need: 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Operational Improvements to the </a:t>
            </a:r>
          </a:p>
          <a:p>
            <a:pPr marL="365760" indent="-256032">
              <a:buClr>
                <a:schemeClr val="accent1"/>
              </a:buClr>
              <a:buSzPct val="68000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     SR 29/ SR 221 intersection are</a:t>
            </a:r>
          </a:p>
          <a:p>
            <a:pPr marL="365760" indent="-256032">
              <a:buClr>
                <a:schemeClr val="accent1"/>
              </a:buClr>
              <a:buSzPct val="68000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     necessary to alleviate existing and</a:t>
            </a:r>
          </a:p>
          <a:p>
            <a:pPr marL="365760" indent="-256032">
              <a:buClr>
                <a:schemeClr val="accent1"/>
              </a:buClr>
              <a:buSzPct val="68000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     future traffic congestion and improve traffic flow.</a:t>
            </a:r>
          </a:p>
        </p:txBody>
      </p:sp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FBCF239-DAE6-4787-B3D2-1457818867C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42" y="2988716"/>
            <a:ext cx="556320" cy="429883"/>
          </a:xfrm>
          <a:prstGeom prst="rect">
            <a:avLst/>
          </a:prstGeom>
        </p:spPr>
      </p:pic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903E129-8979-4BE9-B33E-7A097423E45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83" y="4087143"/>
            <a:ext cx="521439" cy="402930"/>
          </a:xfrm>
          <a:prstGeom prst="rect">
            <a:avLst/>
          </a:prstGeom>
        </p:spPr>
      </p:pic>
      <p:pic>
        <p:nvPicPr>
          <p:cNvPr id="32" name="Picture 3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096FC29-BA19-4C83-9CD2-38328783DD5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00" y="6146607"/>
            <a:ext cx="489798" cy="3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1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D7F2F80-DE58-43E6-9B4D-CF4916B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4" y="951706"/>
            <a:ext cx="9074425" cy="480217"/>
          </a:xfrm>
        </p:spPr>
        <p:txBody>
          <a:bodyPr>
            <a:normAutofit/>
          </a:bodyPr>
          <a:lstStyle/>
          <a:p>
            <a:r>
              <a:rPr lang="en-US" sz="24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Project Description: Earlier Outreach: April 14, 2015 </a:t>
            </a:r>
          </a:p>
        </p:txBody>
      </p:sp>
      <p:pic>
        <p:nvPicPr>
          <p:cNvPr id="12" name="Picture 11" descr="Design_Option_1 copy .jpg">
            <a:extLst>
              <a:ext uri="{FF2B5EF4-FFF2-40B4-BE49-F238E27FC236}">
                <a16:creationId xmlns:a16="http://schemas.microsoft.com/office/drawing/2014/main" id="{E600BE57-10E6-4F58-A266-225BF507F3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595" t="8474" r="3903" b="21113"/>
          <a:stretch/>
        </p:blipFill>
        <p:spPr>
          <a:xfrm>
            <a:off x="386930" y="1400968"/>
            <a:ext cx="6538002" cy="2588240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Picture 12" descr="Design_Option_2 copy.jpg">
            <a:extLst>
              <a:ext uri="{FF2B5EF4-FFF2-40B4-BE49-F238E27FC236}">
                <a16:creationId xmlns:a16="http://schemas.microsoft.com/office/drawing/2014/main" id="{C3DC21CE-0FA1-4AC0-803E-C4480ACFA1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9366" t="8794" r="4009" b="21089"/>
          <a:stretch/>
        </p:blipFill>
        <p:spPr>
          <a:xfrm>
            <a:off x="2057358" y="4123874"/>
            <a:ext cx="6773134" cy="2666315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pic>
        <p:nvPicPr>
          <p:cNvPr id="14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8DAABD0-C0DA-4AB6-98D1-917FAF9873B6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18D34455-D1D6-4BFD-9CF4-3A658D8B8D1F}"/>
              </a:ext>
            </a:extLst>
          </p:cNvPr>
          <p:cNvSpPr txBox="1">
            <a:spLocks/>
          </p:cNvSpPr>
          <p:nvPr/>
        </p:nvSpPr>
        <p:spPr>
          <a:xfrm>
            <a:off x="2219068" y="3508701"/>
            <a:ext cx="2352932" cy="480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Alternative 5 Option 1</a:t>
            </a:r>
            <a:endParaRPr lang="en-US" sz="18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981EBC96-9155-4CA7-9722-7A61A281C8E7}"/>
              </a:ext>
            </a:extLst>
          </p:cNvPr>
          <p:cNvSpPr txBox="1">
            <a:spLocks/>
          </p:cNvSpPr>
          <p:nvPr/>
        </p:nvSpPr>
        <p:spPr>
          <a:xfrm>
            <a:off x="3090993" y="6339837"/>
            <a:ext cx="2352932" cy="480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Alternative 5 Option 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0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8DAABD0-C0DA-4AB6-98D1-917FAF9873B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3F43A91-8E60-445A-BB9C-4ED71F308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9" y="1558038"/>
            <a:ext cx="4854286" cy="2772836"/>
          </a:xfrm>
          <a:prstGeom prst="rect">
            <a:avLst/>
          </a:prstGeom>
          <a:noFill/>
          <a:ln w="158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1031881-68B9-4031-8306-DE353F5EB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8" y="3707870"/>
            <a:ext cx="4685181" cy="2665187"/>
          </a:xfrm>
          <a:prstGeom prst="rect">
            <a:avLst/>
          </a:prstGeom>
          <a:noFill/>
          <a:ln w="158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C9D0195-29FD-4C60-B225-00E7E5DABD7D}"/>
              </a:ext>
            </a:extLst>
          </p:cNvPr>
          <p:cNvSpPr txBox="1">
            <a:spLocks/>
          </p:cNvSpPr>
          <p:nvPr/>
        </p:nvSpPr>
        <p:spPr>
          <a:xfrm>
            <a:off x="344089" y="983543"/>
            <a:ext cx="9074425" cy="480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Project Description: Earlier Outreach: August 16,  2018</a:t>
            </a:r>
          </a:p>
        </p:txBody>
      </p:sp>
    </p:spTree>
    <p:extLst>
      <p:ext uri="{BB962C8B-B14F-4D97-AF65-F5344CB8AC3E}">
        <p14:creationId xmlns:p14="http://schemas.microsoft.com/office/powerpoint/2010/main" val="2571721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2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9742EA7-4806-448B-A48D-2109E2A10D6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pic>
        <p:nvPicPr>
          <p:cNvPr id="6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id="{FAC2C18E-F162-4D49-B97D-97C86389D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2" t="9931" r="21083" b="11365"/>
          <a:stretch/>
        </p:blipFill>
        <p:spPr>
          <a:xfrm rot="5400000">
            <a:off x="2567949" y="188879"/>
            <a:ext cx="4540343" cy="8040259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403C4D-C421-4695-AAA9-254FB7A76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709" y="889265"/>
            <a:ext cx="5396882" cy="2990629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F89DEB8-57CC-4510-8A54-F7E8A3DBAEE3}"/>
              </a:ext>
            </a:extLst>
          </p:cNvPr>
          <p:cNvSpPr txBox="1">
            <a:spLocks/>
          </p:cNvSpPr>
          <p:nvPr/>
        </p:nvSpPr>
        <p:spPr>
          <a:xfrm>
            <a:off x="69574" y="951706"/>
            <a:ext cx="9074425" cy="480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Project Description: Proposed Solutions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2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9742EA7-4806-448B-A48D-2109E2A10D6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F89DEB8-57CC-4510-8A54-F7E8A3DBAEE3}"/>
              </a:ext>
            </a:extLst>
          </p:cNvPr>
          <p:cNvSpPr txBox="1">
            <a:spLocks/>
          </p:cNvSpPr>
          <p:nvPr/>
        </p:nvSpPr>
        <p:spPr>
          <a:xfrm>
            <a:off x="69574" y="951706"/>
            <a:ext cx="9074425" cy="480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Project Description: Proposed Solutions</a:t>
            </a:r>
          </a:p>
        </p:txBody>
      </p:sp>
      <p:pic>
        <p:nvPicPr>
          <p:cNvPr id="7" name="Picture 6" descr="Cyclist Safety.jpg">
            <a:extLst>
              <a:ext uri="{FF2B5EF4-FFF2-40B4-BE49-F238E27FC236}">
                <a16:creationId xmlns:a16="http://schemas.microsoft.com/office/drawing/2014/main" id="{99FEB10F-521B-46EB-9BF8-BD7EA83E2F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27779" r="11177" b="42223"/>
          <a:stretch>
            <a:fillRect/>
          </a:stretch>
        </p:blipFill>
        <p:spPr bwMode="auto">
          <a:xfrm>
            <a:off x="628650" y="4577310"/>
            <a:ext cx="4124078" cy="20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F239073A-90C0-4EC4-90ED-781876AA46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2747" r="22689" b="62765"/>
          <a:stretch/>
        </p:blipFill>
        <p:spPr>
          <a:xfrm rot="5400000">
            <a:off x="5091004" y="2863294"/>
            <a:ext cx="3640746" cy="2685331"/>
          </a:xfrm>
          <a:prstGeom prst="rect">
            <a:avLst/>
          </a:prstGeom>
        </p:spPr>
      </p:pic>
      <p:pic>
        <p:nvPicPr>
          <p:cNvPr id="10" name="Picture 9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A9D80954-52EA-47DD-B62B-DFDE1BD9DE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5" t="36442" r="16941" b="10859"/>
          <a:stretch/>
        </p:blipFill>
        <p:spPr>
          <a:xfrm rot="5400000">
            <a:off x="1571156" y="892938"/>
            <a:ext cx="2306772" cy="4124077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F3CA9629-36F9-49CF-A8AF-0C2F382C4084}"/>
              </a:ext>
            </a:extLst>
          </p:cNvPr>
          <p:cNvSpPr txBox="1">
            <a:spLocks/>
          </p:cNvSpPr>
          <p:nvPr/>
        </p:nvSpPr>
        <p:spPr>
          <a:xfrm>
            <a:off x="586388" y="1400683"/>
            <a:ext cx="2365205" cy="480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Bus Movement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84EE633E-333B-4083-A2F9-7851C19820F2}"/>
              </a:ext>
            </a:extLst>
          </p:cNvPr>
          <p:cNvSpPr txBox="1">
            <a:spLocks/>
          </p:cNvSpPr>
          <p:nvPr/>
        </p:nvSpPr>
        <p:spPr>
          <a:xfrm>
            <a:off x="5442762" y="1455958"/>
            <a:ext cx="2934884" cy="480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STAA Truck Movement</a:t>
            </a:r>
          </a:p>
        </p:txBody>
      </p:sp>
      <p:pic>
        <p:nvPicPr>
          <p:cNvPr id="16" name="Picture 15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59875C66-72BD-4CCC-A533-0D40D7A50A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36609" r="72234" b="44046"/>
          <a:stretch/>
        </p:blipFill>
        <p:spPr>
          <a:xfrm rot="5400000">
            <a:off x="7207474" y="1556029"/>
            <a:ext cx="630003" cy="14631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F7D1D3-7E4D-43F5-BE12-52E1B1DBADBF}"/>
              </a:ext>
            </a:extLst>
          </p:cNvPr>
          <p:cNvSpPr/>
          <p:nvPr/>
        </p:nvSpPr>
        <p:spPr>
          <a:xfrm>
            <a:off x="628650" y="1455958"/>
            <a:ext cx="4124076" cy="265969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6EC254-5E68-4B2E-B8C8-F70FE4D52FF5}"/>
              </a:ext>
            </a:extLst>
          </p:cNvPr>
          <p:cNvSpPr/>
          <p:nvPr/>
        </p:nvSpPr>
        <p:spPr>
          <a:xfrm>
            <a:off x="5397680" y="1455958"/>
            <a:ext cx="3117670" cy="4625650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FD0618D-161A-4E53-B80F-CB3CD96F2E05}"/>
              </a:ext>
            </a:extLst>
          </p:cNvPr>
          <p:cNvSpPr txBox="1">
            <a:spLocks/>
          </p:cNvSpPr>
          <p:nvPr/>
        </p:nvSpPr>
        <p:spPr>
          <a:xfrm>
            <a:off x="768350" y="4212047"/>
            <a:ext cx="2934884" cy="480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Bicycle Movement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5AC25-EADA-4D05-BC50-3C47A6E5A3D3}"/>
              </a:ext>
            </a:extLst>
          </p:cNvPr>
          <p:cNvSpPr/>
          <p:nvPr/>
        </p:nvSpPr>
        <p:spPr>
          <a:xfrm>
            <a:off x="628650" y="4276014"/>
            <a:ext cx="4124077" cy="2362606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5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6042" y="838004"/>
            <a:ext cx="8229600" cy="1020762"/>
          </a:xfrm>
        </p:spPr>
        <p:txBody>
          <a:bodyPr>
            <a:normAutofit/>
          </a:bodyPr>
          <a:lstStyle/>
          <a:p>
            <a:r>
              <a:rPr lang="en-US" sz="27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Studies on Traffic and Transportation: </a:t>
            </a:r>
            <a:br>
              <a:rPr lang="en-US" sz="27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</a:br>
            <a:endParaRPr lang="en-US" sz="2700" b="1" dirty="0">
              <a:gradFill flip="none" rotWithShape="1">
                <a:gsLst>
                  <a:gs pos="0">
                    <a:srgbClr val="39DF78"/>
                  </a:gs>
                  <a:gs pos="50000">
                    <a:srgbClr val="00B050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90967" y="1304171"/>
            <a:ext cx="7623240" cy="8601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 dirty="0">
                <a:gradFill flip="none" rotWithShape="1">
                  <a:gsLst>
                    <a:gs pos="0">
                      <a:srgbClr val="39DF78"/>
                    </a:gs>
                    <a:gs pos="50000">
                      <a:srgbClr val="00B050"/>
                    </a:gs>
                    <a:gs pos="100000">
                      <a:srgbClr val="0070C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SR 29/SR 221/ Soscol Ferry Road Intersection</a:t>
            </a:r>
          </a:p>
          <a:p>
            <a:pPr>
              <a:buNone/>
            </a:pP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800" dirty="0"/>
          </a:p>
        </p:txBody>
      </p:sp>
      <p:pic>
        <p:nvPicPr>
          <p:cNvPr id="11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945498D-693B-446B-8B0E-9862EADBA2E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81653"/>
          <a:stretch/>
        </p:blipFill>
        <p:spPr>
          <a:xfrm>
            <a:off x="0" y="-18363"/>
            <a:ext cx="9144000" cy="907628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BF9DEC31-315B-44BD-BD40-2E0A53CED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339839"/>
              </p:ext>
            </p:extLst>
          </p:nvPr>
        </p:nvGraphicFramePr>
        <p:xfrm>
          <a:off x="236042" y="1636260"/>
          <a:ext cx="3088640" cy="1349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3671">
                  <a:extLst>
                    <a:ext uri="{9D8B030D-6E8A-4147-A177-3AD203B41FA5}">
                      <a16:colId xmlns:a16="http://schemas.microsoft.com/office/drawing/2014/main" val="808996125"/>
                    </a:ext>
                  </a:extLst>
                </a:gridCol>
                <a:gridCol w="770649">
                  <a:extLst>
                    <a:ext uri="{9D8B030D-6E8A-4147-A177-3AD203B41FA5}">
                      <a16:colId xmlns:a16="http://schemas.microsoft.com/office/drawing/2014/main" val="922096651"/>
                    </a:ext>
                  </a:extLst>
                </a:gridCol>
                <a:gridCol w="773671">
                  <a:extLst>
                    <a:ext uri="{9D8B030D-6E8A-4147-A177-3AD203B41FA5}">
                      <a16:colId xmlns:a16="http://schemas.microsoft.com/office/drawing/2014/main" val="654450885"/>
                    </a:ext>
                  </a:extLst>
                </a:gridCol>
                <a:gridCol w="770649">
                  <a:extLst>
                    <a:ext uri="{9D8B030D-6E8A-4147-A177-3AD203B41FA5}">
                      <a16:colId xmlns:a16="http://schemas.microsoft.com/office/drawing/2014/main" val="3421767408"/>
                    </a:ext>
                  </a:extLst>
                </a:gridCol>
              </a:tblGrid>
              <a:tr h="23570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2018 - Current Condition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055360"/>
                  </a:ext>
                </a:extLst>
              </a:tr>
              <a:tr h="23570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AM Peak Hour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PM Peak Hour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15669"/>
                  </a:ext>
                </a:extLst>
              </a:tr>
              <a:tr h="511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Delay (sec)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LOS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Delay (sec)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LOS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0515947"/>
                  </a:ext>
                </a:extLst>
              </a:tr>
              <a:tr h="3317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239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F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187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F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392063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F56F16F-DB6A-4087-A8EC-A6190EE9D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492240"/>
              </p:ext>
            </p:extLst>
          </p:nvPr>
        </p:nvGraphicFramePr>
        <p:xfrm>
          <a:off x="175082" y="3132372"/>
          <a:ext cx="3027680" cy="1637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8402">
                  <a:extLst>
                    <a:ext uri="{9D8B030D-6E8A-4147-A177-3AD203B41FA5}">
                      <a16:colId xmlns:a16="http://schemas.microsoft.com/office/drawing/2014/main" val="153100951"/>
                    </a:ext>
                  </a:extLst>
                </a:gridCol>
                <a:gridCol w="755438">
                  <a:extLst>
                    <a:ext uri="{9D8B030D-6E8A-4147-A177-3AD203B41FA5}">
                      <a16:colId xmlns:a16="http://schemas.microsoft.com/office/drawing/2014/main" val="2096643213"/>
                    </a:ext>
                  </a:extLst>
                </a:gridCol>
                <a:gridCol w="758402">
                  <a:extLst>
                    <a:ext uri="{9D8B030D-6E8A-4147-A177-3AD203B41FA5}">
                      <a16:colId xmlns:a16="http://schemas.microsoft.com/office/drawing/2014/main" val="2926860987"/>
                    </a:ext>
                  </a:extLst>
                </a:gridCol>
                <a:gridCol w="755438">
                  <a:extLst>
                    <a:ext uri="{9D8B030D-6E8A-4147-A177-3AD203B41FA5}">
                      <a16:colId xmlns:a16="http://schemas.microsoft.com/office/drawing/2014/main" val="3142437388"/>
                    </a:ext>
                  </a:extLst>
                </a:gridCol>
              </a:tblGrid>
              <a:tr h="23858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2025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820640"/>
                  </a:ext>
                </a:extLst>
              </a:tr>
              <a:tr h="23858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 Build Alternative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456719"/>
                  </a:ext>
                </a:extLst>
              </a:tr>
              <a:tr h="23858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AM Peak Hour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PM Peak Hour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187551"/>
                  </a:ext>
                </a:extLst>
              </a:tr>
              <a:tr h="4726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Delay (sec)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LOS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Delay (sec)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LOS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4707615"/>
                  </a:ext>
                </a:extLst>
              </a:tr>
              <a:tr h="3799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334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F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307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F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6566615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885FCDC-85AC-4E89-B5D7-ED8703822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264286"/>
              </p:ext>
            </p:extLst>
          </p:nvPr>
        </p:nvGraphicFramePr>
        <p:xfrm>
          <a:off x="154762" y="4920542"/>
          <a:ext cx="3169920" cy="17079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4031">
                  <a:extLst>
                    <a:ext uri="{9D8B030D-6E8A-4147-A177-3AD203B41FA5}">
                      <a16:colId xmlns:a16="http://schemas.microsoft.com/office/drawing/2014/main" val="1755830296"/>
                    </a:ext>
                  </a:extLst>
                </a:gridCol>
                <a:gridCol w="790929">
                  <a:extLst>
                    <a:ext uri="{9D8B030D-6E8A-4147-A177-3AD203B41FA5}">
                      <a16:colId xmlns:a16="http://schemas.microsoft.com/office/drawing/2014/main" val="4164653733"/>
                    </a:ext>
                  </a:extLst>
                </a:gridCol>
                <a:gridCol w="794031">
                  <a:extLst>
                    <a:ext uri="{9D8B030D-6E8A-4147-A177-3AD203B41FA5}">
                      <a16:colId xmlns:a16="http://schemas.microsoft.com/office/drawing/2014/main" val="5652585"/>
                    </a:ext>
                  </a:extLst>
                </a:gridCol>
                <a:gridCol w="790929">
                  <a:extLst>
                    <a:ext uri="{9D8B030D-6E8A-4147-A177-3AD203B41FA5}">
                      <a16:colId xmlns:a16="http://schemas.microsoft.com/office/drawing/2014/main" val="3111293483"/>
                    </a:ext>
                  </a:extLst>
                </a:gridCol>
              </a:tblGrid>
              <a:tr h="25717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2045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002132"/>
                  </a:ext>
                </a:extLst>
              </a:tr>
              <a:tr h="25717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 Build Alternative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854505"/>
                  </a:ext>
                </a:extLst>
              </a:tr>
              <a:tr h="2571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AM Peak Hour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PM Peak Hour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75759"/>
                  </a:ext>
                </a:extLst>
              </a:tr>
              <a:tr h="5363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Delay (sec)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LOS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Delay (sec)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LOS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396348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435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F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372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F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7106303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362BE7CD-667E-4348-8853-E217829951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" t="12463" r="31214" b="2072"/>
          <a:stretch/>
        </p:blipFill>
        <p:spPr>
          <a:xfrm>
            <a:off x="7704835" y="890545"/>
            <a:ext cx="1412593" cy="286266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CFBE49-1AF3-47AD-A61C-54B332BC2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256946"/>
              </p:ext>
            </p:extLst>
          </p:nvPr>
        </p:nvGraphicFramePr>
        <p:xfrm>
          <a:off x="3202762" y="3275072"/>
          <a:ext cx="4533900" cy="1609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3007209381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349007338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393573783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360490309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1445361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Build Alternative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34918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AM Peak Hour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PM Peak Hour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95545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Roundabouts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Delay(sec)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LOS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Delay (sec)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LOS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792474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North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5224237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South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035479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CF3B02-3191-43FE-BAAA-C89C16192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178733"/>
              </p:ext>
            </p:extLst>
          </p:nvPr>
        </p:nvGraphicFramePr>
        <p:xfrm>
          <a:off x="3339196" y="5114151"/>
          <a:ext cx="4533900" cy="1602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3528739746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335550974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83492033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460462809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583302810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Build Alternative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340087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AM Peak Hour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PM Peak Hour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57395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Roundabouts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Delay (sec)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LOS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Delay (sec)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LOS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391899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North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078268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South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1313405"/>
                  </a:ext>
                </a:extLst>
              </a:tr>
            </a:tbl>
          </a:graphicData>
        </a:graphic>
      </p:graphicFrame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789FA0-60B0-43AC-A956-71834A6DC9DE}"/>
              </a:ext>
            </a:extLst>
          </p:cNvPr>
          <p:cNvCxnSpPr>
            <a:cxnSpLocks/>
          </p:cNvCxnSpPr>
          <p:nvPr/>
        </p:nvCxnSpPr>
        <p:spPr>
          <a:xfrm>
            <a:off x="7704835" y="1156022"/>
            <a:ext cx="0" cy="25102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746</Words>
  <Application>Microsoft Office PowerPoint</Application>
  <PresentationFormat>On-screen Show (4:3)</PresentationFormat>
  <Paragraphs>210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Public Meeting  October 8, 2019  5:30 PM to 7:30 PM</vt:lpstr>
      <vt:lpstr>PowerPoint Presentation</vt:lpstr>
      <vt:lpstr>Project Description: Location, Purpose &amp; Need</vt:lpstr>
      <vt:lpstr>Project Description: Location, Purpose &amp; Need</vt:lpstr>
      <vt:lpstr>Project Description: Earlier Outreach: April 14, 2015 </vt:lpstr>
      <vt:lpstr>PowerPoint Presentation</vt:lpstr>
      <vt:lpstr>PowerPoint Presentation</vt:lpstr>
      <vt:lpstr>PowerPoint Presentation</vt:lpstr>
      <vt:lpstr>Studies on Traffic and Transportation:  </vt:lpstr>
      <vt:lpstr>Studies on Traffic and Transportation: Stage Construction  </vt:lpstr>
      <vt:lpstr>Studies on Traffic and Transportation: Detours  </vt:lpstr>
      <vt:lpstr>Other Agencies :  </vt:lpstr>
      <vt:lpstr>PowerPoint Presentation</vt:lpstr>
      <vt:lpstr>PowerPoint Presentation</vt:lpstr>
      <vt:lpstr>PowerPoint Presentation</vt:lpstr>
      <vt:lpstr>PowerPoint Presentation</vt:lpstr>
      <vt:lpstr>Simulated Views: From the Vista Point</vt:lpstr>
      <vt:lpstr>PowerPoint Presentation</vt:lpstr>
      <vt:lpstr>End /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Meeting  October 8, 2019  5:30 PM to 7:30 PM</dc:title>
  <dc:creator>Hirschberg, Kelly@DOT</dc:creator>
  <cp:lastModifiedBy>Danielle Schmitz</cp:lastModifiedBy>
  <cp:revision>7</cp:revision>
  <dcterms:created xsi:type="dcterms:W3CDTF">2019-10-08T17:06:20Z</dcterms:created>
  <dcterms:modified xsi:type="dcterms:W3CDTF">2020-06-24T20:41:44Z</dcterms:modified>
</cp:coreProperties>
</file>